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43" r:id="rId3"/>
  </p:sldMasterIdLst>
  <p:notesMasterIdLst>
    <p:notesMasterId r:id="rId5"/>
  </p:notesMasterIdLst>
  <p:handoutMasterIdLst>
    <p:handoutMasterId r:id="rId30"/>
  </p:handoutMasterIdLst>
  <p:sldIdLst>
    <p:sldId id="256" r:id="rId4"/>
    <p:sldId id="259" r:id="rId6"/>
    <p:sldId id="260" r:id="rId7"/>
    <p:sldId id="284" r:id="rId8"/>
    <p:sldId id="289" r:id="rId9"/>
    <p:sldId id="297" r:id="rId10"/>
    <p:sldId id="298" r:id="rId11"/>
    <p:sldId id="290" r:id="rId12"/>
    <p:sldId id="296" r:id="rId13"/>
    <p:sldId id="295" r:id="rId14"/>
    <p:sldId id="325" r:id="rId15"/>
    <p:sldId id="326" r:id="rId16"/>
    <p:sldId id="339" r:id="rId17"/>
    <p:sldId id="340" r:id="rId18"/>
    <p:sldId id="315" r:id="rId19"/>
    <p:sldId id="322" r:id="rId20"/>
    <p:sldId id="323" r:id="rId21"/>
    <p:sldId id="324" r:id="rId22"/>
    <p:sldId id="317" r:id="rId23"/>
    <p:sldId id="291" r:id="rId24"/>
    <p:sldId id="294" r:id="rId25"/>
    <p:sldId id="276" r:id="rId26"/>
    <p:sldId id="337" r:id="rId27"/>
    <p:sldId id="338" r:id="rId28"/>
    <p:sldId id="351" r:id="rId29"/>
  </p:sldIdLst>
  <p:sldSz cx="12192000" cy="6858000"/>
  <p:notesSz cx="6858000" cy="9144000"/>
  <p:custDataLst>
    <p:tags r:id="rId34"/>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6" userDrawn="1">
          <p15:clr>
            <a:srgbClr val="A4A3A4"/>
          </p15:clr>
        </p15:guide>
        <p15:guide id="2" pos="40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CBCE"/>
    <a:srgbClr val="414954"/>
    <a:srgbClr val="646F81"/>
    <a:srgbClr val="C4CDDC"/>
    <a:srgbClr val="838FA4"/>
    <a:srgbClr val="F9F9F8"/>
    <a:srgbClr val="FBFAF8"/>
    <a:srgbClr val="CFD8E1"/>
    <a:srgbClr val="D8DDE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669" autoAdjust="0"/>
  </p:normalViewPr>
  <p:slideViewPr>
    <p:cSldViewPr snapToGrid="0" showGuides="1">
      <p:cViewPr>
        <p:scale>
          <a:sx n="66" d="100"/>
          <a:sy n="66" d="100"/>
        </p:scale>
        <p:origin x="1884" y="843"/>
      </p:cViewPr>
      <p:guideLst>
        <p:guide orient="horz" pos="706"/>
        <p:guide pos="4080"/>
      </p:guideLst>
    </p:cSldViewPr>
  </p:slideViewPr>
  <p:notesTextViewPr>
    <p:cViewPr>
      <p:scale>
        <a:sx n="1" d="1"/>
        <a:sy n="1" d="1"/>
      </p:scale>
      <p:origin x="0" y="0"/>
    </p:cViewPr>
  </p:notesTextViewPr>
  <p:notesViewPr>
    <p:cSldViewPr snapToGrid="0">
      <p:cViewPr varScale="1">
        <p:scale>
          <a:sx n="55" d="100"/>
          <a:sy n="55" d="100"/>
        </p:scale>
        <p:origin x="-228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gs" Target="tags/tag50.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旗黑-55简" panose="00020600040101010101" charset="-128"/>
              </a:rPr>
            </a:fld>
            <a:endParaRPr lang="zh-CN" altLang="en-US">
              <a:cs typeface="汉仪旗黑-55简" panose="00020600040101010101" charset="-128"/>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旗黑-55简" panose="00020600040101010101" charset="-128"/>
              </a:rPr>
            </a:fld>
            <a:endParaRPr lang="zh-CN" altLang="en-US">
              <a:cs typeface="汉仪旗黑-55简" panose="00020600040101010101" charset="-128"/>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5简" panose="00020600040101010101" charset="-128"/>
                <a:ea typeface="汉仪旗黑-55简" panose="00020600040101010101" charset="-128"/>
                <a:cs typeface="汉仪旗黑-55简" panose="00020600040101010101" charset="-128"/>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5简" panose="00020600040101010101" charset="-128"/>
                <a:ea typeface="汉仪旗黑-55简" panose="00020600040101010101" charset="-128"/>
                <a:cs typeface="汉仪旗黑-55简" panose="00020600040101010101" charset="-128"/>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685800" rtl="0" eaLnBrk="1" latinLnBrk="0" hangingPunct="1">
      <a:defRPr sz="900" kern="1200">
        <a:solidFill>
          <a:schemeClr val="tx1"/>
        </a:solidFill>
        <a:latin typeface="汉仪旗黑-55简" panose="00020600040101010101" charset="-128"/>
        <a:ea typeface="汉仪旗黑-55简" panose="00020600040101010101" charset="-128"/>
        <a:cs typeface="汉仪旗黑-55简" panose="00020600040101010101" charset="-128"/>
      </a:defRPr>
    </a:lvl1pPr>
    <a:lvl2pPr marL="342900" algn="l" defTabSz="685800" rtl="0" eaLnBrk="1" latinLnBrk="0" hangingPunct="1">
      <a:defRPr sz="900" kern="1200">
        <a:solidFill>
          <a:schemeClr val="tx1"/>
        </a:solidFill>
        <a:latin typeface="汉仪旗黑-55简" panose="00020600040101010101" charset="-128"/>
        <a:ea typeface="汉仪旗黑-55简" panose="00020600040101010101" charset="-128"/>
        <a:cs typeface="汉仪旗黑-55简" panose="00020600040101010101" charset="-128"/>
      </a:defRPr>
    </a:lvl2pPr>
    <a:lvl3pPr marL="685800" algn="l" defTabSz="685800" rtl="0" eaLnBrk="1" latinLnBrk="0" hangingPunct="1">
      <a:defRPr sz="900" kern="1200">
        <a:solidFill>
          <a:schemeClr val="tx1"/>
        </a:solidFill>
        <a:latin typeface="汉仪旗黑-55简" panose="00020600040101010101" charset="-128"/>
        <a:ea typeface="汉仪旗黑-55简" panose="00020600040101010101" charset="-128"/>
        <a:cs typeface="汉仪旗黑-55简" panose="00020600040101010101" charset="-128"/>
      </a:defRPr>
    </a:lvl3pPr>
    <a:lvl4pPr marL="1028700" algn="l" defTabSz="685800" rtl="0" eaLnBrk="1" latinLnBrk="0" hangingPunct="1">
      <a:defRPr sz="900" kern="1200">
        <a:solidFill>
          <a:schemeClr val="tx1"/>
        </a:solidFill>
        <a:latin typeface="汉仪旗黑-55简" panose="00020600040101010101" charset="-128"/>
        <a:ea typeface="汉仪旗黑-55简" panose="00020600040101010101" charset="-128"/>
        <a:cs typeface="汉仪旗黑-55简" panose="00020600040101010101" charset="-128"/>
      </a:defRPr>
    </a:lvl4pPr>
    <a:lvl5pPr marL="1371600" algn="l" defTabSz="685800" rtl="0" eaLnBrk="1" latinLnBrk="0" hangingPunct="1">
      <a:defRPr sz="900" kern="1200">
        <a:solidFill>
          <a:schemeClr val="tx1"/>
        </a:solidFill>
        <a:latin typeface="汉仪旗黑-55简" panose="00020600040101010101" charset="-128"/>
        <a:ea typeface="汉仪旗黑-55简" panose="00020600040101010101" charset="-128"/>
        <a:cs typeface="汉仪旗黑-55简" panose="00020600040101010101" charset="-128"/>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3"/>
          <p:cNvSpPr/>
          <p:nvPr userDrawn="1"/>
        </p:nvSpPr>
        <p:spPr>
          <a:xfrm>
            <a:off x="355600" y="355600"/>
            <a:ext cx="11480800" cy="6146800"/>
          </a:xfrm>
          <a:prstGeom prst="rect">
            <a:avLst/>
          </a:pr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汉仪旗黑-55简" panose="00020600040101010101" charset="-128"/>
            </a:endParaRPr>
          </a:p>
        </p:txBody>
      </p:sp>
      <p:sp>
        <p:nvSpPr>
          <p:cNvPr id="5" name="矩形 4"/>
          <p:cNvSpPr/>
          <p:nvPr userDrawn="1"/>
        </p:nvSpPr>
        <p:spPr>
          <a:xfrm>
            <a:off x="355600" y="659595"/>
            <a:ext cx="259492" cy="532713"/>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汉仪旗黑-55简" panose="00020600040101010101" charset="-128"/>
            </a:endParaRPr>
          </a:p>
        </p:txBody>
      </p:sp>
    </p:spTree>
  </p:cSld>
  <p:clrMapOvr>
    <a:masterClrMapping/>
  </p:clrMapOvr>
  <p:transition spd="slow">
    <p:fade/>
  </p:transition>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65">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6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6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6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6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6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6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6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6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6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6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7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7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7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7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7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7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7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7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7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7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8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8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8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hf sldNum="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8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8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3"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3"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65"/>
            </a:lvl2pPr>
            <a:lvl3pPr marL="914400" indent="0">
              <a:buNone/>
              <a:defRPr sz="1600"/>
            </a:lvl3pPr>
            <a:lvl4pPr marL="1371600" indent="0">
              <a:buNone/>
              <a:defRPr sz="1465"/>
            </a:lvl4pPr>
            <a:lvl5pPr marL="1828800" indent="0">
              <a:buNone/>
              <a:defRPr sz="1465"/>
            </a:lvl5pPr>
            <a:lvl6pPr marL="2286000" indent="0">
              <a:buNone/>
              <a:defRPr sz="1465"/>
            </a:lvl6pPr>
            <a:lvl7pPr marL="2743200" indent="0">
              <a:buNone/>
              <a:defRPr sz="1465"/>
            </a:lvl7pPr>
            <a:lvl8pPr marL="3200400" indent="0">
              <a:buNone/>
              <a:defRPr sz="1465"/>
            </a:lvl8pPr>
            <a:lvl9pPr marL="3657600" indent="0">
              <a:buNone/>
              <a:defRPr sz="146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slow">
    <p:fade/>
  </p:transition>
  <p:hf sldNum="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fld>
            <a:endParaRPr lang="zh-CN" altLang="en-US" sz="1800">
              <a:solidFill>
                <a:prstClr val="black"/>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fld>
            <a:endParaRPr lang="zh-CN" altLang="en-US" sz="1800">
              <a:solidFill>
                <a:prstClr val="black"/>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5" Type="http://schemas.openxmlformats.org/officeDocument/2006/relationships/theme" Target="../theme/theme1.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97.xml"/><Relationship Id="rId2" Type="http://schemas.openxmlformats.org/officeDocument/2006/relationships/slideLayout" Target="../slideLayouts/slideLayout96.xml"/><Relationship Id="rId1"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AF8"/>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68580" tIns="34290" rIns="68580" bIns="3429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9"/>
          </a:xfrm>
          <a:prstGeom prst="rect">
            <a:avLst/>
          </a:prstGeom>
        </p:spPr>
        <p:txBody>
          <a:bodyPr vert="horz" lIns="68580" tIns="34290" rIns="68580" bIns="3429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1"/>
            <a:ext cx="2743200" cy="365125"/>
          </a:xfrm>
          <a:prstGeom prst="rect">
            <a:avLst/>
          </a:prstGeom>
        </p:spPr>
        <p:txBody>
          <a:bodyPr vert="horz" lIns="68580" tIns="34290" rIns="68580" bIns="34290" rtlCol="0" anchor="ctr"/>
          <a:lstStyle>
            <a:lvl1pPr algn="l">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68580" tIns="34290" rIns="68580" bIns="34290" rtlCol="0" anchor="ctr"/>
          <a:lstStyle>
            <a:lvl1pPr algn="ctr">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68580" tIns="34290" rIns="68580" bIns="34290" rtlCol="0" anchor="ctr"/>
          <a:lstStyle>
            <a:lvl1pPr algn="r">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Lst>
  <p:transition spd="slow">
    <p:fade/>
  </p:transition>
  <p:hf sldNum="0" ftr="0" dt="0"/>
  <p:txStyles>
    <p:titleStyle>
      <a:lvl1pPr algn="l" defTabSz="914400" rtl="0" eaLnBrk="1" latinLnBrk="0" hangingPunct="1">
        <a:lnSpc>
          <a:spcPct val="90000"/>
        </a:lnSpc>
        <a:spcBef>
          <a:spcPct val="0"/>
        </a:spcBef>
        <a:buNone/>
        <a:defRPr sz="4400" kern="1200">
          <a:solidFill>
            <a:schemeClr val="tx1"/>
          </a:solidFill>
          <a:latin typeface="汉仪旗黑-55简" panose="00020600040101010101" charset="-128"/>
          <a:ea typeface="汉仪旗黑-55简" panose="00020600040101010101" charset="-128"/>
          <a:cs typeface="汉仪旗黑-55简" panose="00020600040101010101"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旗黑-55简" panose="00020600040101010101" charset="-128"/>
          <a:ea typeface="汉仪旗黑-55简" panose="00020600040101010101" charset="-128"/>
          <a:cs typeface="汉仪旗黑-55简" panose="00020600040101010101"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旗黑-55简" panose="00020600040101010101" charset="-128"/>
          <a:ea typeface="汉仪旗黑-55简" panose="00020600040101010101" charset="-128"/>
          <a:cs typeface="汉仪旗黑-55简" panose="00020600040101010101"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旗黑-55简" panose="00020600040101010101" charset="-128"/>
          <a:ea typeface="汉仪旗黑-55简" panose="00020600040101010101" charset="-128"/>
          <a:cs typeface="汉仪旗黑-55简" panose="00020600040101010101"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汉仪旗黑-55简" panose="00020600040101010101" charset="-128"/>
          <a:ea typeface="汉仪旗黑-55简" panose="00020600040101010101" charset="-128"/>
          <a:cs typeface="汉仪旗黑-55简" panose="00020600040101010101"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汉仪旗黑-55简" panose="00020600040101010101" charset="-128"/>
          <a:ea typeface="汉仪旗黑-55简" panose="00020600040101010101" charset="-128"/>
          <a:cs typeface="汉仪旗黑-55简" panose="00020600040101010101"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media/image17.png"/><Relationship Id="rId7" Type="http://schemas.openxmlformats.org/officeDocument/2006/relationships/tags" Target="../tags/tag23.xml"/><Relationship Id="rId6" Type="http://schemas.openxmlformats.org/officeDocument/2006/relationships/image" Target="../media/image16.png"/><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15.png"/><Relationship Id="rId16" Type="http://schemas.openxmlformats.org/officeDocument/2006/relationships/notesSlide" Target="../notesSlides/notesSlide6.xml"/><Relationship Id="rId15" Type="http://schemas.openxmlformats.org/officeDocument/2006/relationships/slideLayout" Target="../slideLayouts/slideLayout2.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image" Target="../media/image20.png"/><Relationship Id="rId7" Type="http://schemas.openxmlformats.org/officeDocument/2006/relationships/tags" Target="../tags/tag34.xml"/><Relationship Id="rId6" Type="http://schemas.openxmlformats.org/officeDocument/2006/relationships/image" Target="../media/image19.png"/><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18.png"/><Relationship Id="rId13" Type="http://schemas.openxmlformats.org/officeDocument/2006/relationships/slideLayout" Target="../slideLayouts/slideLayout2.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tags" Target="../tags/tag30.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image" Target="../media/image22.png"/><Relationship Id="rId3" Type="http://schemas.openxmlformats.org/officeDocument/2006/relationships/tags" Target="../tags/tag40.xml"/><Relationship Id="rId2" Type="http://schemas.openxmlformats.org/officeDocument/2006/relationships/image" Target="../media/image21.png"/><Relationship Id="rId1" Type="http://schemas.openxmlformats.org/officeDocument/2006/relationships/tags" Target="../tags/tag39.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image" Target="../media/image31.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6.jpeg"/><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6" Type="http://schemas.openxmlformats.org/officeDocument/2006/relationships/slideLayout" Target="../slideLayouts/slideLayout2.xml"/><Relationship Id="rId15" Type="http://schemas.openxmlformats.org/officeDocument/2006/relationships/image" Target="../media/image9.jpeg"/><Relationship Id="rId14" Type="http://schemas.openxmlformats.org/officeDocument/2006/relationships/image" Target="../media/image8.jpe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image" Target="../media/image7.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73139" y="535460"/>
            <a:ext cx="11045723" cy="5787081"/>
            <a:chOff x="429854" y="401595"/>
            <a:chExt cx="8284292" cy="4340311"/>
          </a:xfrm>
        </p:grpSpPr>
        <p:sp>
          <p:nvSpPr>
            <p:cNvPr id="7" name="任意多边形 6"/>
            <p:cNvSpPr/>
            <p:nvPr/>
          </p:nvSpPr>
          <p:spPr>
            <a:xfrm>
              <a:off x="429854" y="401595"/>
              <a:ext cx="8284292" cy="4340311"/>
            </a:xfrm>
            <a:custGeom>
              <a:avLst/>
              <a:gdLst>
                <a:gd name="connsiteX0" fmla="*/ 543697 w 8180173"/>
                <a:gd name="connsiteY0" fmla="*/ 12357 h 4053016"/>
                <a:gd name="connsiteX1" fmla="*/ 24714 w 8180173"/>
                <a:gd name="connsiteY1" fmla="*/ 679622 h 4053016"/>
                <a:gd name="connsiteX2" fmla="*/ 0 w 8180173"/>
                <a:gd name="connsiteY2" fmla="*/ 3336324 h 4053016"/>
                <a:gd name="connsiteX3" fmla="*/ 543697 w 8180173"/>
                <a:gd name="connsiteY3" fmla="*/ 4053016 h 4053016"/>
                <a:gd name="connsiteX4" fmla="*/ 7624119 w 8180173"/>
                <a:gd name="connsiteY4" fmla="*/ 4028303 h 4053016"/>
                <a:gd name="connsiteX5" fmla="*/ 8180173 w 8180173"/>
                <a:gd name="connsiteY5" fmla="*/ 3336324 h 4053016"/>
                <a:gd name="connsiteX6" fmla="*/ 8167816 w 8180173"/>
                <a:gd name="connsiteY6" fmla="*/ 667265 h 4053016"/>
                <a:gd name="connsiteX7" fmla="*/ 7648832 w 8180173"/>
                <a:gd name="connsiteY7" fmla="*/ 0 h 4053016"/>
                <a:gd name="connsiteX8" fmla="*/ 543697 w 8180173"/>
                <a:gd name="connsiteY8" fmla="*/ 12357 h 405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80173" h="4053016">
                  <a:moveTo>
                    <a:pt x="543697" y="12357"/>
                  </a:moveTo>
                  <a:lnTo>
                    <a:pt x="24714" y="679622"/>
                  </a:lnTo>
                  <a:lnTo>
                    <a:pt x="0" y="3336324"/>
                  </a:lnTo>
                  <a:lnTo>
                    <a:pt x="543697" y="4053016"/>
                  </a:lnTo>
                  <a:lnTo>
                    <a:pt x="7624119" y="4028303"/>
                  </a:lnTo>
                  <a:lnTo>
                    <a:pt x="8180173" y="3336324"/>
                  </a:lnTo>
                  <a:lnTo>
                    <a:pt x="8167816" y="667265"/>
                  </a:lnTo>
                  <a:lnTo>
                    <a:pt x="7648832" y="0"/>
                  </a:lnTo>
                  <a:lnTo>
                    <a:pt x="543697" y="12357"/>
                  </a:lnTo>
                  <a:close/>
                </a:path>
              </a:pathLst>
            </a:cu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sp>
          <p:nvSpPr>
            <p:cNvPr id="8" name="矩形 7"/>
            <p:cNvSpPr/>
            <p:nvPr/>
          </p:nvSpPr>
          <p:spPr>
            <a:xfrm>
              <a:off x="561252" y="526707"/>
              <a:ext cx="8021497" cy="4090086"/>
            </a:xfrm>
            <a:prstGeom prst="rect">
              <a:avLst/>
            </a:pr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grpSp>
      <p:sp>
        <p:nvSpPr>
          <p:cNvPr id="25" name="文本框 24"/>
          <p:cNvSpPr txBox="1"/>
          <p:nvPr/>
        </p:nvSpPr>
        <p:spPr>
          <a:xfrm>
            <a:off x="3119671" y="5139161"/>
            <a:ext cx="5952661" cy="358775"/>
          </a:xfrm>
          <a:prstGeom prst="rect">
            <a:avLst/>
          </a:prstGeom>
          <a:noFill/>
        </p:spPr>
        <p:txBody>
          <a:bodyPr wrap="square" rtlCol="0">
            <a:spAutoFit/>
          </a:bodyPr>
          <a:lstStyle/>
          <a:p>
            <a:pPr algn="ctr"/>
            <a:r>
              <a:rPr lang="en-US" altLang="zh-CN" sz="1735" dirty="0">
                <a:solidFill>
                  <a:srgbClr val="414954"/>
                </a:solidFill>
                <a:cs typeface="+mn-ea"/>
                <a:sym typeface="+mn-lt"/>
              </a:rPr>
              <a:t>XX</a:t>
            </a:r>
            <a:r>
              <a:rPr lang="zh-CN" altLang="en-US" sz="1735" dirty="0">
                <a:solidFill>
                  <a:srgbClr val="414954"/>
                </a:solidFill>
                <a:cs typeface="+mn-ea"/>
                <a:sym typeface="+mn-lt"/>
              </a:rPr>
              <a:t>学院</a:t>
            </a:r>
            <a:r>
              <a:rPr lang="en-US" altLang="zh-CN" sz="1735" dirty="0">
                <a:solidFill>
                  <a:srgbClr val="414954"/>
                </a:solidFill>
                <a:cs typeface="+mn-ea"/>
                <a:sym typeface="+mn-lt"/>
              </a:rPr>
              <a:t>XX</a:t>
            </a:r>
            <a:r>
              <a:rPr lang="zh-CN" altLang="en-US" sz="1735" dirty="0">
                <a:solidFill>
                  <a:srgbClr val="414954"/>
                </a:solidFill>
                <a:cs typeface="+mn-ea"/>
                <a:sym typeface="+mn-lt"/>
              </a:rPr>
              <a:t>系</a:t>
            </a:r>
            <a:r>
              <a:rPr lang="en-US" altLang="zh-CN" sz="1735" dirty="0">
                <a:solidFill>
                  <a:srgbClr val="414954"/>
                </a:solidFill>
                <a:cs typeface="+mn-ea"/>
                <a:sym typeface="+mn-lt"/>
              </a:rPr>
              <a:t>XX</a:t>
            </a:r>
            <a:r>
              <a:rPr lang="zh-CN" altLang="en-US" sz="1735" dirty="0">
                <a:solidFill>
                  <a:srgbClr val="414954"/>
                </a:solidFill>
                <a:cs typeface="+mn-ea"/>
                <a:sym typeface="+mn-lt"/>
              </a:rPr>
              <a:t>年级</a:t>
            </a:r>
            <a:r>
              <a:rPr lang="en-US" altLang="zh-CN" sz="1735" dirty="0">
                <a:solidFill>
                  <a:srgbClr val="414954"/>
                </a:solidFill>
                <a:cs typeface="+mn-ea"/>
                <a:sym typeface="+mn-lt"/>
              </a:rPr>
              <a:t>XX</a:t>
            </a:r>
            <a:r>
              <a:rPr lang="zh-CN" altLang="en-US" sz="1735" dirty="0">
                <a:solidFill>
                  <a:srgbClr val="414954"/>
                </a:solidFill>
                <a:cs typeface="+mn-ea"/>
                <a:sym typeface="+mn-lt"/>
              </a:rPr>
              <a:t>班       专业：</a:t>
            </a:r>
            <a:r>
              <a:rPr lang="en-US" altLang="zh-CN" sz="1735" dirty="0">
                <a:solidFill>
                  <a:srgbClr val="414954"/>
                </a:solidFill>
                <a:cs typeface="+mn-ea"/>
                <a:sym typeface="+mn-lt"/>
              </a:rPr>
              <a:t>XXXXXXXX</a:t>
            </a:r>
            <a:endParaRPr lang="zh-CN" altLang="en-US" sz="1735" dirty="0">
              <a:solidFill>
                <a:srgbClr val="414954"/>
              </a:solidFill>
              <a:cs typeface="+mn-ea"/>
              <a:sym typeface="+mn-lt"/>
            </a:endParaRPr>
          </a:p>
        </p:txBody>
      </p:sp>
      <p:sp>
        <p:nvSpPr>
          <p:cNvPr id="27" name="圆角矩形 26"/>
          <p:cNvSpPr/>
          <p:nvPr/>
        </p:nvSpPr>
        <p:spPr>
          <a:xfrm>
            <a:off x="3908129" y="4019323"/>
            <a:ext cx="2059664" cy="306880"/>
          </a:xfrm>
          <a:prstGeom prst="roundRect">
            <a:avLst/>
          </a:pr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35" dirty="0">
                <a:solidFill>
                  <a:srgbClr val="414954"/>
                </a:solidFill>
                <a:cs typeface="+mn-ea"/>
                <a:sym typeface="+mn-lt"/>
              </a:rPr>
              <a:t>答辩人：第一</a:t>
            </a:r>
            <a:r>
              <a:rPr lang="en-US" altLang="zh-CN" sz="1735" dirty="0">
                <a:solidFill>
                  <a:srgbClr val="414954"/>
                </a:solidFill>
                <a:cs typeface="+mn-ea"/>
                <a:sym typeface="+mn-lt"/>
              </a:rPr>
              <a:t>PPT</a:t>
            </a:r>
            <a:endParaRPr lang="zh-CN" altLang="en-US" sz="1735" dirty="0">
              <a:solidFill>
                <a:srgbClr val="414954"/>
              </a:solidFill>
              <a:cs typeface="+mn-ea"/>
              <a:sym typeface="+mn-lt"/>
            </a:endParaRPr>
          </a:p>
        </p:txBody>
      </p:sp>
      <p:sp>
        <p:nvSpPr>
          <p:cNvPr id="28" name="圆角矩形 27"/>
          <p:cNvSpPr/>
          <p:nvPr/>
        </p:nvSpPr>
        <p:spPr>
          <a:xfrm>
            <a:off x="6219495" y="4019323"/>
            <a:ext cx="2064376" cy="306880"/>
          </a:xfrm>
          <a:prstGeom prst="roundRect">
            <a:avLst/>
          </a:pr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35" dirty="0">
                <a:solidFill>
                  <a:srgbClr val="414954"/>
                </a:solidFill>
                <a:cs typeface="+mn-ea"/>
                <a:sym typeface="+mn-lt"/>
              </a:rPr>
              <a:t>导师：</a:t>
            </a:r>
            <a:r>
              <a:rPr lang="en-US" altLang="zh-CN" sz="1735" dirty="0">
                <a:solidFill>
                  <a:srgbClr val="414954"/>
                </a:solidFill>
                <a:cs typeface="+mn-ea"/>
                <a:sym typeface="+mn-lt"/>
              </a:rPr>
              <a:t>XXX</a:t>
            </a:r>
            <a:endParaRPr lang="zh-CN" altLang="en-US" sz="1735" dirty="0">
              <a:solidFill>
                <a:srgbClr val="414954"/>
              </a:solidFill>
              <a:cs typeface="+mn-ea"/>
              <a:sym typeface="+mn-lt"/>
            </a:endParaRPr>
          </a:p>
        </p:txBody>
      </p:sp>
      <p:sp>
        <p:nvSpPr>
          <p:cNvPr id="29" name="文本框 28"/>
          <p:cNvSpPr txBox="1"/>
          <p:nvPr/>
        </p:nvSpPr>
        <p:spPr>
          <a:xfrm>
            <a:off x="2706756" y="2385226"/>
            <a:ext cx="6858000" cy="1197610"/>
          </a:xfrm>
          <a:prstGeom prst="rect">
            <a:avLst/>
          </a:prstGeom>
          <a:noFill/>
        </p:spPr>
        <p:txBody>
          <a:bodyPr wrap="square" lIns="121884" tIns="60941" rIns="121884" bIns="60941" rtlCol="0">
            <a:spAutoFit/>
          </a:bodyPr>
          <a:lstStyle/>
          <a:p>
            <a:pPr algn="dist"/>
            <a:r>
              <a:rPr lang="zh-CN" altLang="en-US" sz="7000" dirty="0">
                <a:solidFill>
                  <a:srgbClr val="414954"/>
                </a:solidFill>
                <a:cs typeface="+mn-ea"/>
                <a:sym typeface="+mn-lt"/>
              </a:rPr>
              <a:t>极简风毕业答辩</a:t>
            </a:r>
            <a:endParaRPr lang="zh-CN" altLang="en-US" sz="7000" dirty="0">
              <a:solidFill>
                <a:srgbClr val="414954"/>
              </a:solidFill>
              <a:cs typeface="+mn-ea"/>
              <a:sym typeface="+mn-lt"/>
            </a:endParaRPr>
          </a:p>
        </p:txBody>
      </p:sp>
      <p:sp>
        <p:nvSpPr>
          <p:cNvPr id="31" name="文本框 30"/>
          <p:cNvSpPr txBox="1"/>
          <p:nvPr/>
        </p:nvSpPr>
        <p:spPr>
          <a:xfrm>
            <a:off x="2740660" y="3369310"/>
            <a:ext cx="6746240" cy="427990"/>
          </a:xfrm>
          <a:prstGeom prst="rect">
            <a:avLst/>
          </a:prstGeom>
          <a:noFill/>
        </p:spPr>
        <p:txBody>
          <a:bodyPr wrap="square" lIns="121884" tIns="60941" rIns="121884" bIns="60941" rtlCol="0">
            <a:spAutoFit/>
          </a:bodyPr>
          <a:lstStyle/>
          <a:p>
            <a:pPr algn="dist"/>
            <a:r>
              <a:rPr lang="en-US" altLang="zh-CN" sz="2000" dirty="0">
                <a:solidFill>
                  <a:srgbClr val="414954"/>
                </a:solidFill>
                <a:cs typeface="+mn-ea"/>
                <a:sym typeface="+mn-lt"/>
              </a:rPr>
              <a:t>GRADUATION THESIS DEFENSE </a:t>
            </a:r>
            <a:endParaRPr lang="en-US" altLang="zh-CN" sz="2000" dirty="0">
              <a:solidFill>
                <a:srgbClr val="414954"/>
              </a:solidFill>
              <a:cs typeface="+mn-ea"/>
              <a:sym typeface="+mn-lt"/>
            </a:endParaRPr>
          </a:p>
        </p:txBody>
      </p:sp>
      <p:sp>
        <p:nvSpPr>
          <p:cNvPr id="32" name="文本框 45"/>
          <p:cNvSpPr txBox="1"/>
          <p:nvPr/>
        </p:nvSpPr>
        <p:spPr>
          <a:xfrm>
            <a:off x="3721771" y="5459868"/>
            <a:ext cx="4748460" cy="542290"/>
          </a:xfrm>
          <a:prstGeom prst="rect">
            <a:avLst/>
          </a:prstGeom>
          <a:noFill/>
        </p:spPr>
        <p:txBody>
          <a:bodyPr wrap="square" rtlCol="0">
            <a:spAutoFit/>
          </a:bodyPr>
          <a:lstStyle/>
          <a:p>
            <a:pPr algn="ctr"/>
            <a:r>
              <a:rPr lang="en-US" altLang="zh-CN" sz="1465" dirty="0">
                <a:solidFill>
                  <a:srgbClr val="414954"/>
                </a:solidFill>
                <a:cs typeface="+mn-ea"/>
                <a:sym typeface="+mn-lt"/>
              </a:rPr>
              <a:t>Talents come from </a:t>
            </a:r>
            <a:r>
              <a:rPr lang="en-US" altLang="zh-CN" sz="1465" dirty="0" err="1">
                <a:solidFill>
                  <a:srgbClr val="414954"/>
                </a:solidFill>
                <a:cs typeface="+mn-ea"/>
                <a:sym typeface="+mn-lt"/>
              </a:rPr>
              <a:t>diligence,qzuser</a:t>
            </a:r>
            <a:r>
              <a:rPr lang="en-US" altLang="zh-CN" sz="1465" dirty="0">
                <a:solidFill>
                  <a:srgbClr val="414954"/>
                </a:solidFill>
                <a:cs typeface="+mn-ea"/>
                <a:sym typeface="+mn-lt"/>
              </a:rPr>
              <a:t> </a:t>
            </a:r>
            <a:endParaRPr lang="en-US" altLang="zh-CN" sz="1465" dirty="0">
              <a:solidFill>
                <a:srgbClr val="414954"/>
              </a:solidFill>
              <a:cs typeface="+mn-ea"/>
              <a:sym typeface="+mn-lt"/>
            </a:endParaRPr>
          </a:p>
          <a:p>
            <a:pPr algn="ctr"/>
            <a:r>
              <a:rPr lang="en-US" altLang="zh-CN" sz="1465" dirty="0">
                <a:solidFill>
                  <a:srgbClr val="414954"/>
                </a:solidFill>
                <a:cs typeface="+mn-ea"/>
                <a:sym typeface="+mn-lt"/>
              </a:rPr>
              <a:t>and knowledge is gained by accumulation.</a:t>
            </a:r>
            <a:endParaRPr lang="en-US" altLang="zh-CN" sz="1465" b="1" spc="600" dirty="0">
              <a:solidFill>
                <a:srgbClr val="414954"/>
              </a:solidFill>
              <a:cs typeface="+mn-ea"/>
              <a:sym typeface="+mn-lt"/>
            </a:endParaRPr>
          </a:p>
        </p:txBody>
      </p:sp>
      <p:pic>
        <p:nvPicPr>
          <p:cNvPr id="3" name="图片 2"/>
          <p:cNvPicPr>
            <a:picLocks noChangeAspect="1"/>
          </p:cNvPicPr>
          <p:nvPr/>
        </p:nvPicPr>
        <p:blipFill>
          <a:blip r:embed="rId1" cstate="screen"/>
          <a:srcRect/>
          <a:stretch>
            <a:fillRect/>
          </a:stretch>
        </p:blipFill>
        <p:spPr>
          <a:xfrm>
            <a:off x="5137150" y="1453515"/>
            <a:ext cx="1904365" cy="658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ripple dir="lu"/>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p:cNvSpPr txBox="1"/>
          <p:nvPr/>
        </p:nvSpPr>
        <p:spPr>
          <a:xfrm>
            <a:off x="619655" y="583287"/>
            <a:ext cx="4445001" cy="666115"/>
          </a:xfrm>
          <a:prstGeom prst="rect">
            <a:avLst/>
          </a:prstGeom>
          <a:noFill/>
        </p:spPr>
        <p:txBody>
          <a:bodyPr wrap="square" rtlCol="0">
            <a:spAutoFit/>
          </a:bodyPr>
          <a:lstStyle/>
          <a:p>
            <a:r>
              <a:rPr lang="zh-CN" altLang="en-US" sz="2400" dirty="0">
                <a:solidFill>
                  <a:srgbClr val="414954"/>
                </a:solidFill>
                <a:cs typeface="+mn-ea"/>
                <a:sym typeface="+mn-lt"/>
              </a:rPr>
              <a:t>问卷分析</a:t>
            </a:r>
            <a:r>
              <a:rPr lang="en-US" altLang="zh-CN" sz="2400" dirty="0">
                <a:solidFill>
                  <a:srgbClr val="414954"/>
                </a:solidFill>
                <a:cs typeface="+mn-ea"/>
                <a:sym typeface="+mn-lt"/>
              </a:rPr>
              <a:t> —— </a:t>
            </a:r>
            <a:r>
              <a:rPr lang="zh-CN" altLang="en-US" sz="2400" dirty="0">
                <a:solidFill>
                  <a:srgbClr val="414954"/>
                </a:solidFill>
                <a:cs typeface="+mn-ea"/>
                <a:sym typeface="+mn-lt"/>
              </a:rPr>
              <a:t>用户群体调研</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pic>
        <p:nvPicPr>
          <p:cNvPr id="4" name="图片 3"/>
          <p:cNvPicPr>
            <a:picLocks noChangeAspect="1"/>
          </p:cNvPicPr>
          <p:nvPr>
            <p:custDataLst>
              <p:tags r:id="rId1"/>
            </p:custDataLst>
          </p:nvPr>
        </p:nvPicPr>
        <p:blipFill>
          <a:blip r:embed="rId2"/>
          <a:stretch>
            <a:fillRect/>
          </a:stretch>
        </p:blipFill>
        <p:spPr>
          <a:xfrm>
            <a:off x="883285" y="1849120"/>
            <a:ext cx="2940380" cy="2160000"/>
          </a:xfrm>
          <a:prstGeom prst="rect">
            <a:avLst/>
          </a:prstGeom>
        </p:spPr>
      </p:pic>
      <p:pic>
        <p:nvPicPr>
          <p:cNvPr id="3" name="图片 2"/>
          <p:cNvPicPr>
            <a:picLocks noChangeAspect="1"/>
          </p:cNvPicPr>
          <p:nvPr>
            <p:custDataLst>
              <p:tags r:id="rId3"/>
            </p:custDataLst>
          </p:nvPr>
        </p:nvPicPr>
        <p:blipFill>
          <a:blip r:embed="rId2"/>
          <a:stretch>
            <a:fillRect/>
          </a:stretch>
        </p:blipFill>
        <p:spPr>
          <a:xfrm>
            <a:off x="883285" y="1849120"/>
            <a:ext cx="2940380" cy="2160000"/>
          </a:xfrm>
          <a:prstGeom prst="rect">
            <a:avLst/>
          </a:prstGeom>
        </p:spPr>
      </p:pic>
      <p:grpSp>
        <p:nvGrpSpPr>
          <p:cNvPr id="14" name="组合 13"/>
          <p:cNvGrpSpPr/>
          <p:nvPr/>
        </p:nvGrpSpPr>
        <p:grpSpPr>
          <a:xfrm>
            <a:off x="1130783" y="1511935"/>
            <a:ext cx="9954446" cy="4761865"/>
            <a:chOff x="1781" y="2381"/>
            <a:chExt cx="15676" cy="7499"/>
          </a:xfrm>
        </p:grpSpPr>
        <p:grpSp>
          <p:nvGrpSpPr>
            <p:cNvPr id="12" name="组合 11"/>
            <p:cNvGrpSpPr/>
            <p:nvPr>
              <p:custDataLst>
                <p:tags r:id="rId4"/>
              </p:custDataLst>
            </p:nvPr>
          </p:nvGrpSpPr>
          <p:grpSpPr>
            <a:xfrm>
              <a:off x="1781" y="2381"/>
              <a:ext cx="15676" cy="3933"/>
              <a:chOff x="1781" y="2381"/>
              <a:chExt cx="15676" cy="3933"/>
            </a:xfrm>
          </p:grpSpPr>
          <p:pic>
            <p:nvPicPr>
              <p:cNvPr id="5" name="图片 4"/>
              <p:cNvPicPr>
                <a:picLocks noChangeAspect="1"/>
              </p:cNvPicPr>
              <p:nvPr>
                <p:custDataLst>
                  <p:tags r:id="rId5"/>
                </p:custDataLst>
              </p:nvPr>
            </p:nvPicPr>
            <p:blipFill>
              <a:blip r:embed="rId6"/>
              <a:stretch>
                <a:fillRect/>
              </a:stretch>
            </p:blipFill>
            <p:spPr>
              <a:xfrm>
                <a:off x="7443" y="2912"/>
                <a:ext cx="3876" cy="3402"/>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13159" y="2912"/>
                <a:ext cx="4298" cy="3402"/>
              </a:xfrm>
              <a:prstGeom prst="rect">
                <a:avLst/>
              </a:prstGeom>
            </p:spPr>
          </p:pic>
          <p:pic>
            <p:nvPicPr>
              <p:cNvPr id="7" name="图片 6"/>
              <p:cNvPicPr>
                <a:picLocks noChangeAspect="1"/>
              </p:cNvPicPr>
              <p:nvPr>
                <p:custDataLst>
                  <p:tags r:id="rId9"/>
                </p:custDataLst>
              </p:nvPr>
            </p:nvPicPr>
            <p:blipFill>
              <a:blip r:embed="rId6"/>
              <a:stretch>
                <a:fillRect/>
              </a:stretch>
            </p:blipFill>
            <p:spPr>
              <a:xfrm>
                <a:off x="7090" y="2912"/>
                <a:ext cx="3876" cy="3402"/>
              </a:xfrm>
              <a:prstGeom prst="rect">
                <a:avLst/>
              </a:prstGeom>
            </p:spPr>
          </p:pic>
          <p:pic>
            <p:nvPicPr>
              <p:cNvPr id="8" name="图片 7"/>
              <p:cNvPicPr>
                <a:picLocks noChangeAspect="1"/>
              </p:cNvPicPr>
              <p:nvPr>
                <p:custDataLst>
                  <p:tags r:id="rId10"/>
                </p:custDataLst>
              </p:nvPr>
            </p:nvPicPr>
            <p:blipFill>
              <a:blip r:embed="rId8"/>
              <a:stretch>
                <a:fillRect/>
              </a:stretch>
            </p:blipFill>
            <p:spPr>
              <a:xfrm>
                <a:off x="12930" y="2912"/>
                <a:ext cx="4298" cy="3402"/>
              </a:xfrm>
              <a:prstGeom prst="rect">
                <a:avLst/>
              </a:prstGeom>
            </p:spPr>
          </p:pic>
          <p:sp>
            <p:nvSpPr>
              <p:cNvPr id="9" name="文本框 8"/>
              <p:cNvSpPr txBox="1"/>
              <p:nvPr>
                <p:custDataLst>
                  <p:tags r:id="rId11"/>
                </p:custDataLst>
              </p:nvPr>
            </p:nvSpPr>
            <p:spPr>
              <a:xfrm>
                <a:off x="1781" y="2381"/>
                <a:ext cx="3851" cy="531"/>
              </a:xfrm>
              <a:prstGeom prst="rect">
                <a:avLst/>
              </a:prstGeom>
              <a:noFill/>
            </p:spPr>
            <p:txBody>
              <a:bodyPr wrap="square" rtlCol="0">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rPr>
                  <a:t>Q1</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：你的身份是？</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10" name="文本框 9"/>
              <p:cNvSpPr txBox="1"/>
              <p:nvPr>
                <p:custDataLst>
                  <p:tags r:id="rId12"/>
                </p:custDataLst>
              </p:nvPr>
            </p:nvSpPr>
            <p:spPr>
              <a:xfrm>
                <a:off x="6771" y="2381"/>
                <a:ext cx="4516" cy="531"/>
              </a:xfrm>
              <a:prstGeom prst="rect">
                <a:avLst/>
              </a:prstGeom>
              <a:noFill/>
            </p:spPr>
            <p:txBody>
              <a:bodyPr wrap="square" rtlCol="0" anchor="t">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sym typeface="+mn-ea"/>
                  </a:rPr>
                  <a:t>Q2</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sym typeface="+mn-ea"/>
                  </a:rPr>
                  <a:t>：你的性别是？</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sym typeface="+mn-ea"/>
                </a:endParaRPr>
              </a:p>
            </p:txBody>
          </p:sp>
          <p:sp>
            <p:nvSpPr>
              <p:cNvPr id="11" name="文本框 10"/>
              <p:cNvSpPr txBox="1"/>
              <p:nvPr>
                <p:custDataLst>
                  <p:tags r:id="rId13"/>
                </p:custDataLst>
              </p:nvPr>
            </p:nvSpPr>
            <p:spPr>
              <a:xfrm>
                <a:off x="13413" y="2381"/>
                <a:ext cx="3331" cy="531"/>
              </a:xfrm>
              <a:prstGeom prst="rect">
                <a:avLst/>
              </a:prstGeom>
              <a:noFill/>
            </p:spPr>
            <p:txBody>
              <a:bodyPr wrap="square" rtlCol="0" anchor="t">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sym typeface="+mn-ea"/>
                  </a:rPr>
                  <a:t>Q1</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sym typeface="+mn-ea"/>
                  </a:rPr>
                  <a:t>：你的年龄是？</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sym typeface="+mn-ea"/>
                </a:endParaRPr>
              </a:p>
            </p:txBody>
          </p:sp>
        </p:grpSp>
        <p:sp>
          <p:nvSpPr>
            <p:cNvPr id="13" name="文本框 12"/>
            <p:cNvSpPr txBox="1"/>
            <p:nvPr>
              <p:custDataLst>
                <p:tags r:id="rId14"/>
              </p:custDataLst>
            </p:nvPr>
          </p:nvSpPr>
          <p:spPr>
            <a:xfrm>
              <a:off x="3606" y="7555"/>
              <a:ext cx="12025" cy="2325"/>
            </a:xfrm>
            <a:prstGeom prst="rect">
              <a:avLst/>
            </a:prstGeom>
            <a:noFill/>
          </p:spPr>
          <p:txBody>
            <a:bodyPr wrap="square" rtlCol="0">
              <a:spAutoFit/>
            </a:bodyPr>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主要用户群体：校内学生、职工，附近居民和商户。</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用户群体特征：用户集中于青壮年，平时工作繁忙，日常就餐时间紧张。</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基本满足我们的用户定位。</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p:txBody>
        </p:sp>
      </p:gr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p:cNvSpPr txBox="1"/>
          <p:nvPr/>
        </p:nvSpPr>
        <p:spPr>
          <a:xfrm>
            <a:off x="619760" y="583565"/>
            <a:ext cx="5709920" cy="666115"/>
          </a:xfrm>
          <a:prstGeom prst="rect">
            <a:avLst/>
          </a:prstGeom>
          <a:noFill/>
        </p:spPr>
        <p:txBody>
          <a:bodyPr wrap="square" rtlCol="0">
            <a:spAutoFit/>
          </a:bodyPr>
          <a:lstStyle/>
          <a:p>
            <a:r>
              <a:rPr lang="zh-CN" altLang="en-US" sz="2400" dirty="0">
                <a:solidFill>
                  <a:srgbClr val="414954"/>
                </a:solidFill>
                <a:cs typeface="+mn-ea"/>
                <a:sym typeface="+mn-lt"/>
              </a:rPr>
              <a:t>问卷分析</a:t>
            </a:r>
            <a:r>
              <a:rPr lang="en-US" altLang="zh-CN" sz="2400" dirty="0">
                <a:solidFill>
                  <a:srgbClr val="414954"/>
                </a:solidFill>
                <a:cs typeface="+mn-ea"/>
                <a:sym typeface="+mn-lt"/>
              </a:rPr>
              <a:t> —— </a:t>
            </a:r>
            <a:r>
              <a:rPr lang="zh-CN" altLang="en-US" sz="2400" dirty="0">
                <a:solidFill>
                  <a:srgbClr val="414954"/>
                </a:solidFill>
                <a:cs typeface="+mn-ea"/>
                <a:sym typeface="+mn-lt"/>
              </a:rPr>
              <a:t>消费者就餐习惯</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pic>
        <p:nvPicPr>
          <p:cNvPr id="3" name="图片 2"/>
          <p:cNvPicPr>
            <a:picLocks noChangeAspect="1"/>
          </p:cNvPicPr>
          <p:nvPr>
            <p:custDataLst>
              <p:tags r:id="rId1"/>
            </p:custDataLst>
          </p:nvPr>
        </p:nvPicPr>
        <p:blipFill>
          <a:blip r:embed="rId2"/>
          <a:stretch>
            <a:fillRect/>
          </a:stretch>
        </p:blipFill>
        <p:spPr>
          <a:xfrm>
            <a:off x="506730" y="1987550"/>
            <a:ext cx="3220487" cy="2160000"/>
          </a:xfrm>
          <a:prstGeom prst="rect">
            <a:avLst/>
          </a:prstGeom>
        </p:spPr>
      </p:pic>
      <p:grpSp>
        <p:nvGrpSpPr>
          <p:cNvPr id="10" name="组合 9"/>
          <p:cNvGrpSpPr/>
          <p:nvPr>
            <p:custDataLst>
              <p:tags r:id="rId3"/>
            </p:custDataLst>
          </p:nvPr>
        </p:nvGrpSpPr>
        <p:grpSpPr>
          <a:xfrm>
            <a:off x="830580" y="1511935"/>
            <a:ext cx="10694670" cy="4761230"/>
            <a:chOff x="1308" y="2381"/>
            <a:chExt cx="16842" cy="7498"/>
          </a:xfrm>
        </p:grpSpPr>
        <p:grpSp>
          <p:nvGrpSpPr>
            <p:cNvPr id="8" name="组合 7"/>
            <p:cNvGrpSpPr/>
            <p:nvPr>
              <p:custDataLst>
                <p:tags r:id="rId4"/>
              </p:custDataLst>
            </p:nvPr>
          </p:nvGrpSpPr>
          <p:grpSpPr>
            <a:xfrm>
              <a:off x="1308" y="2381"/>
              <a:ext cx="16843" cy="4151"/>
              <a:chOff x="1308" y="2381"/>
              <a:chExt cx="16843" cy="4151"/>
            </a:xfrm>
          </p:grpSpPr>
          <p:pic>
            <p:nvPicPr>
              <p:cNvPr id="7" name="图片 6"/>
              <p:cNvPicPr>
                <a:picLocks noChangeAspect="1"/>
              </p:cNvPicPr>
              <p:nvPr>
                <p:custDataLst>
                  <p:tags r:id="rId5"/>
                </p:custDataLst>
              </p:nvPr>
            </p:nvPicPr>
            <p:blipFill>
              <a:blip r:embed="rId6"/>
              <a:stretch>
                <a:fillRect/>
              </a:stretch>
            </p:blipFill>
            <p:spPr>
              <a:xfrm>
                <a:off x="6962" y="3130"/>
                <a:ext cx="4486" cy="3402"/>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11847" y="3130"/>
                <a:ext cx="6305" cy="3402"/>
              </a:xfrm>
              <a:prstGeom prst="rect">
                <a:avLst/>
              </a:prstGeom>
            </p:spPr>
          </p:pic>
          <p:sp>
            <p:nvSpPr>
              <p:cNvPr id="9" name="文本框 8"/>
              <p:cNvSpPr txBox="1"/>
              <p:nvPr>
                <p:custDataLst>
                  <p:tags r:id="rId9"/>
                </p:custDataLst>
              </p:nvPr>
            </p:nvSpPr>
            <p:spPr>
              <a:xfrm>
                <a:off x="1308" y="2381"/>
                <a:ext cx="4051" cy="919"/>
              </a:xfrm>
              <a:prstGeom prst="rect">
                <a:avLst/>
              </a:prstGeom>
              <a:noFill/>
            </p:spPr>
            <p:txBody>
              <a:bodyPr wrap="square" rtlCol="0">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rPr>
                  <a:t>Q4</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：你平时的就餐方式是？</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（校内学生与职工）</a:t>
                </a:r>
                <a:endParaRPr lang="en-US" altLang="zh-CN" sz="16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5" name="文本框 4"/>
              <p:cNvSpPr txBox="1"/>
              <p:nvPr>
                <p:custDataLst>
                  <p:tags r:id="rId10"/>
                </p:custDataLst>
              </p:nvPr>
            </p:nvSpPr>
            <p:spPr>
              <a:xfrm>
                <a:off x="7127" y="2381"/>
                <a:ext cx="4158" cy="919"/>
              </a:xfrm>
              <a:prstGeom prst="rect">
                <a:avLst/>
              </a:prstGeom>
              <a:noFill/>
            </p:spPr>
            <p:txBody>
              <a:bodyPr wrap="square" rtlCol="0">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sym typeface="+mn-ea"/>
                  </a:rPr>
                  <a:t>Q5</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sym typeface="+mn-ea"/>
                  </a:rPr>
                  <a:t>：你平时的就餐方式是？</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sym typeface="+mn-ea"/>
                  </a:rPr>
                  <a:t>（附近居民）</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6" name="文本框 5"/>
              <p:cNvSpPr txBox="1"/>
              <p:nvPr>
                <p:custDataLst>
                  <p:tags r:id="rId11"/>
                </p:custDataLst>
              </p:nvPr>
            </p:nvSpPr>
            <p:spPr>
              <a:xfrm>
                <a:off x="12588" y="2381"/>
                <a:ext cx="4822" cy="531"/>
              </a:xfrm>
              <a:prstGeom prst="rect">
                <a:avLst/>
              </a:prstGeom>
              <a:noFill/>
            </p:spPr>
            <p:txBody>
              <a:bodyPr wrap="square" rtlCol="0">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rPr>
                  <a:t>Q6</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sym typeface="+mn-ea"/>
                  </a:rPr>
                  <a:t>你平时点外卖的方式是</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p:txBody>
          </p:sp>
        </p:grpSp>
        <p:sp>
          <p:nvSpPr>
            <p:cNvPr id="13" name="文本框 12"/>
            <p:cNvSpPr txBox="1"/>
            <p:nvPr>
              <p:custDataLst>
                <p:tags r:id="rId12"/>
              </p:custDataLst>
            </p:nvPr>
          </p:nvSpPr>
          <p:spPr>
            <a:xfrm>
              <a:off x="3207" y="7555"/>
              <a:ext cx="13045" cy="2325"/>
            </a:xfrm>
            <a:prstGeom prst="rect">
              <a:avLst/>
            </a:prstGeom>
            <a:noFill/>
          </p:spPr>
          <p:txBody>
            <a:bodyPr wrap="square" rtlCol="0">
              <a:spAutoFit/>
            </a:bodyPr>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就餐方式多样化，主要就餐范围在同济校区周边。可进一步挖掘成为潜在用户。</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外卖服务的用户具有一定规模，平时点外卖需求较大。</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使用的外卖平台多样化，主要集中于饿了么和美团两大平台。</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p:txBody>
        </p:sp>
      </p:gr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p:cNvSpPr txBox="1"/>
          <p:nvPr/>
        </p:nvSpPr>
        <p:spPr>
          <a:xfrm>
            <a:off x="619760" y="583565"/>
            <a:ext cx="5476240" cy="666115"/>
          </a:xfrm>
          <a:prstGeom prst="rect">
            <a:avLst/>
          </a:prstGeom>
          <a:noFill/>
        </p:spPr>
        <p:txBody>
          <a:bodyPr wrap="square" rtlCol="0">
            <a:spAutoFit/>
          </a:bodyPr>
          <a:lstStyle/>
          <a:p>
            <a:r>
              <a:rPr lang="zh-CN" altLang="en-US" sz="2400" dirty="0">
                <a:solidFill>
                  <a:srgbClr val="414954"/>
                </a:solidFill>
                <a:cs typeface="+mn-ea"/>
                <a:sym typeface="+mn-lt"/>
              </a:rPr>
              <a:t>问卷分析</a:t>
            </a:r>
            <a:r>
              <a:rPr lang="en-US" altLang="zh-CN" sz="2400" dirty="0">
                <a:solidFill>
                  <a:srgbClr val="414954"/>
                </a:solidFill>
                <a:cs typeface="+mn-ea"/>
                <a:sym typeface="+mn-lt"/>
              </a:rPr>
              <a:t> —— </a:t>
            </a:r>
            <a:r>
              <a:rPr lang="zh-CN" altLang="en-US" sz="2400" dirty="0">
                <a:solidFill>
                  <a:srgbClr val="414954"/>
                </a:solidFill>
                <a:cs typeface="+mn-ea"/>
                <a:sym typeface="+mn-lt"/>
              </a:rPr>
              <a:t>消费者外卖服务体验</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pic>
        <p:nvPicPr>
          <p:cNvPr id="3" name="图片 2"/>
          <p:cNvPicPr>
            <a:picLocks noChangeAspect="1"/>
          </p:cNvPicPr>
          <p:nvPr>
            <p:custDataLst>
              <p:tags r:id="rId1"/>
            </p:custDataLst>
          </p:nvPr>
        </p:nvPicPr>
        <p:blipFill>
          <a:blip r:embed="rId2"/>
          <a:stretch>
            <a:fillRect/>
          </a:stretch>
        </p:blipFill>
        <p:spPr>
          <a:xfrm>
            <a:off x="1224553" y="1689100"/>
            <a:ext cx="3714204" cy="25200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531665" y="1689100"/>
            <a:ext cx="3663204" cy="2520000"/>
          </a:xfrm>
          <a:prstGeom prst="rect">
            <a:avLst/>
          </a:prstGeom>
        </p:spPr>
      </p:pic>
      <p:sp>
        <p:nvSpPr>
          <p:cNvPr id="9" name="文本框 8"/>
          <p:cNvSpPr txBox="1"/>
          <p:nvPr>
            <p:custDataLst>
              <p:tags r:id="rId5"/>
            </p:custDataLst>
          </p:nvPr>
        </p:nvSpPr>
        <p:spPr>
          <a:xfrm>
            <a:off x="1510030" y="1249680"/>
            <a:ext cx="3428365" cy="337185"/>
          </a:xfrm>
          <a:prstGeom prst="rect">
            <a:avLst/>
          </a:prstGeom>
          <a:noFill/>
        </p:spPr>
        <p:txBody>
          <a:bodyPr wrap="square" rtlCol="0">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rPr>
              <a:t>Q10</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：你认为外卖服务有哪些优点</a:t>
            </a:r>
            <a:endParaRPr lang="en-US" altLang="zh-CN" sz="16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6" name="文本框 5"/>
          <p:cNvSpPr txBox="1"/>
          <p:nvPr>
            <p:custDataLst>
              <p:tags r:id="rId6"/>
            </p:custDataLst>
          </p:nvPr>
        </p:nvSpPr>
        <p:spPr>
          <a:xfrm>
            <a:off x="6758305" y="1249680"/>
            <a:ext cx="3435985" cy="337185"/>
          </a:xfrm>
          <a:prstGeom prst="rect">
            <a:avLst/>
          </a:prstGeom>
          <a:noFill/>
        </p:spPr>
        <p:txBody>
          <a:bodyPr wrap="square" rtlCol="0">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rPr>
              <a:t>Q11</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：你认为外卖服务有哪些缺点</a:t>
            </a:r>
            <a:endParaRPr lang="en-US" altLang="zh-CN" sz="16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13" name="文本框 12"/>
          <p:cNvSpPr txBox="1"/>
          <p:nvPr>
            <p:custDataLst>
              <p:tags r:id="rId7"/>
            </p:custDataLst>
          </p:nvPr>
        </p:nvSpPr>
        <p:spPr>
          <a:xfrm>
            <a:off x="2036445" y="4797425"/>
            <a:ext cx="8283575" cy="1198880"/>
          </a:xfrm>
          <a:prstGeom prst="rect">
            <a:avLst/>
          </a:prstGeom>
          <a:noFill/>
        </p:spPr>
        <p:txBody>
          <a:bodyPr wrap="square" rtlCol="0">
            <a:spAutoFit/>
          </a:bodyPr>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在消费者中，主要关注外卖服务的快捷性和便利性，对于外卖的价格优势也比较关注。</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消费者的痛点主要集中于配送费成本过高、食品安全以及就餐体验较差。</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p:cNvSpPr txBox="1"/>
          <p:nvPr/>
        </p:nvSpPr>
        <p:spPr>
          <a:xfrm>
            <a:off x="619760" y="583565"/>
            <a:ext cx="5476240" cy="666115"/>
          </a:xfrm>
          <a:prstGeom prst="rect">
            <a:avLst/>
          </a:prstGeom>
          <a:noFill/>
        </p:spPr>
        <p:txBody>
          <a:bodyPr wrap="square" rtlCol="0">
            <a:spAutoFit/>
          </a:bodyPr>
          <a:lstStyle/>
          <a:p>
            <a:r>
              <a:rPr lang="zh-CN" altLang="en-US" sz="2400" dirty="0">
                <a:solidFill>
                  <a:srgbClr val="414954"/>
                </a:solidFill>
                <a:cs typeface="+mn-ea"/>
                <a:sym typeface="+mn-lt"/>
              </a:rPr>
              <a:t>问卷分析</a:t>
            </a:r>
            <a:r>
              <a:rPr lang="en-US" altLang="zh-CN" sz="2400" dirty="0">
                <a:solidFill>
                  <a:srgbClr val="414954"/>
                </a:solidFill>
                <a:cs typeface="+mn-ea"/>
                <a:sym typeface="+mn-lt"/>
              </a:rPr>
              <a:t> —— </a:t>
            </a:r>
            <a:r>
              <a:rPr lang="zh-CN" altLang="en-US" sz="2400" dirty="0">
                <a:solidFill>
                  <a:srgbClr val="414954"/>
                </a:solidFill>
                <a:cs typeface="+mn-ea"/>
                <a:sym typeface="+mn-lt"/>
              </a:rPr>
              <a:t>商户外卖服务体验</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grpSp>
        <p:nvGrpSpPr>
          <p:cNvPr id="8" name="组合 7"/>
          <p:cNvGrpSpPr/>
          <p:nvPr/>
        </p:nvGrpSpPr>
        <p:grpSpPr>
          <a:xfrm>
            <a:off x="1021080" y="1249680"/>
            <a:ext cx="9069705" cy="2905760"/>
            <a:chOff x="1608" y="1968"/>
            <a:chExt cx="14283" cy="4576"/>
          </a:xfrm>
        </p:grpSpPr>
        <p:pic>
          <p:nvPicPr>
            <p:cNvPr id="4" name="图片 3"/>
            <p:cNvPicPr>
              <a:picLocks noChangeAspect="1"/>
            </p:cNvPicPr>
            <p:nvPr/>
          </p:nvPicPr>
          <p:blipFill>
            <a:blip r:embed="rId1"/>
            <a:stretch>
              <a:fillRect/>
            </a:stretch>
          </p:blipFill>
          <p:spPr>
            <a:xfrm>
              <a:off x="1608" y="2576"/>
              <a:ext cx="6218" cy="3969"/>
            </a:xfrm>
            <a:prstGeom prst="rect">
              <a:avLst/>
            </a:prstGeom>
          </p:spPr>
        </p:pic>
        <p:pic>
          <p:nvPicPr>
            <p:cNvPr id="5" name="图片 4"/>
            <p:cNvPicPr>
              <a:picLocks noChangeAspect="1"/>
            </p:cNvPicPr>
            <p:nvPr/>
          </p:nvPicPr>
          <p:blipFill>
            <a:blip r:embed="rId2"/>
            <a:stretch>
              <a:fillRect/>
            </a:stretch>
          </p:blipFill>
          <p:spPr>
            <a:xfrm>
              <a:off x="9907" y="2576"/>
              <a:ext cx="5984" cy="3969"/>
            </a:xfrm>
            <a:prstGeom prst="rect">
              <a:avLst/>
            </a:prstGeom>
          </p:spPr>
        </p:pic>
        <p:sp>
          <p:nvSpPr>
            <p:cNvPr id="9" name="文本框 8"/>
            <p:cNvSpPr txBox="1"/>
            <p:nvPr>
              <p:custDataLst>
                <p:tags r:id="rId3"/>
              </p:custDataLst>
            </p:nvPr>
          </p:nvSpPr>
          <p:spPr>
            <a:xfrm>
              <a:off x="2017" y="1968"/>
              <a:ext cx="5399" cy="531"/>
            </a:xfrm>
            <a:prstGeom prst="rect">
              <a:avLst/>
            </a:prstGeom>
            <a:noFill/>
          </p:spPr>
          <p:txBody>
            <a:bodyPr wrap="square" rtlCol="0">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rPr>
                <a:t>Q14</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：你认为外卖服务有哪些优点</a:t>
              </a:r>
              <a:endParaRPr lang="en-US" altLang="zh-CN" sz="16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6" name="文本框 5"/>
            <p:cNvSpPr txBox="1"/>
            <p:nvPr>
              <p:custDataLst>
                <p:tags r:id="rId4"/>
              </p:custDataLst>
            </p:nvPr>
          </p:nvSpPr>
          <p:spPr>
            <a:xfrm>
              <a:off x="10200" y="1968"/>
              <a:ext cx="5399" cy="531"/>
            </a:xfrm>
            <a:prstGeom prst="rect">
              <a:avLst/>
            </a:prstGeom>
            <a:noFill/>
          </p:spPr>
          <p:txBody>
            <a:bodyPr wrap="square" rtlCol="0">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rPr>
                <a:t>Q15</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：你认为外卖服务有哪些优点</a:t>
              </a:r>
              <a:endParaRPr lang="en-US" altLang="zh-CN" sz="1600" b="1" dirty="0">
                <a:solidFill>
                  <a:schemeClr val="tx1">
                    <a:lumMod val="75000"/>
                    <a:lumOff val="25000"/>
                  </a:schemeClr>
                </a:solidFill>
                <a:latin typeface="华文中宋" panose="02010600040101010101" charset="-122"/>
                <a:ea typeface="华文中宋" panose="02010600040101010101" charset="-122"/>
                <a:cs typeface="+mn-ea"/>
              </a:endParaRPr>
            </a:p>
          </p:txBody>
        </p:sp>
      </p:grpSp>
      <p:sp>
        <p:nvSpPr>
          <p:cNvPr id="13" name="文本框 12"/>
          <p:cNvSpPr txBox="1"/>
          <p:nvPr>
            <p:custDataLst>
              <p:tags r:id="rId5"/>
            </p:custDataLst>
          </p:nvPr>
        </p:nvSpPr>
        <p:spPr>
          <a:xfrm>
            <a:off x="2036445" y="4797425"/>
            <a:ext cx="8283575" cy="922020"/>
          </a:xfrm>
          <a:prstGeom prst="rect">
            <a:avLst/>
          </a:prstGeom>
          <a:noFill/>
        </p:spPr>
        <p:txBody>
          <a:bodyPr wrap="square" rtlCol="0">
            <a:spAutoFit/>
          </a:bodyPr>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对于商户，</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sym typeface="+mn-ea"/>
              </a:rPr>
              <a:t>外卖服务</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能够挖掘消费群体，增强店铺魅力，有利于提高营业收入。</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商户的痛点主要集中于平台佣金较高，运营成本较大，订单管理复杂上。</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p:cNvSpPr txBox="1"/>
          <p:nvPr/>
        </p:nvSpPr>
        <p:spPr>
          <a:xfrm>
            <a:off x="619760" y="583565"/>
            <a:ext cx="4108450" cy="666115"/>
          </a:xfrm>
          <a:prstGeom prst="rect">
            <a:avLst/>
          </a:prstGeom>
          <a:noFill/>
        </p:spPr>
        <p:txBody>
          <a:bodyPr wrap="square" rtlCol="0">
            <a:spAutoFit/>
          </a:bodyPr>
          <a:lstStyle/>
          <a:p>
            <a:r>
              <a:rPr lang="zh-CN" altLang="en-US" sz="2400" dirty="0">
                <a:solidFill>
                  <a:srgbClr val="414954"/>
                </a:solidFill>
                <a:cs typeface="+mn-ea"/>
                <a:sym typeface="+mn-lt"/>
              </a:rPr>
              <a:t>问卷分析</a:t>
            </a:r>
            <a:r>
              <a:rPr lang="en-US" altLang="zh-CN" sz="2400" dirty="0">
                <a:solidFill>
                  <a:srgbClr val="414954"/>
                </a:solidFill>
                <a:cs typeface="+mn-ea"/>
                <a:sym typeface="+mn-lt"/>
              </a:rPr>
              <a:t> —— </a:t>
            </a:r>
            <a:r>
              <a:rPr lang="zh-CN" altLang="en-US" sz="2400" dirty="0">
                <a:solidFill>
                  <a:srgbClr val="414954"/>
                </a:solidFill>
                <a:cs typeface="+mn-ea"/>
                <a:sym typeface="+mn-lt"/>
              </a:rPr>
              <a:t>用户期望</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grpSp>
        <p:nvGrpSpPr>
          <p:cNvPr id="10" name="组合 9"/>
          <p:cNvGrpSpPr/>
          <p:nvPr/>
        </p:nvGrpSpPr>
        <p:grpSpPr>
          <a:xfrm>
            <a:off x="1206500" y="1329690"/>
            <a:ext cx="9340850" cy="4943475"/>
            <a:chOff x="1900" y="2094"/>
            <a:chExt cx="14710" cy="7785"/>
          </a:xfrm>
        </p:grpSpPr>
        <p:grpSp>
          <p:nvGrpSpPr>
            <p:cNvPr id="8" name="组合 7"/>
            <p:cNvGrpSpPr/>
            <p:nvPr/>
          </p:nvGrpSpPr>
          <p:grpSpPr>
            <a:xfrm>
              <a:off x="1900" y="2094"/>
              <a:ext cx="14710" cy="4732"/>
              <a:chOff x="1900" y="2094"/>
              <a:chExt cx="14710" cy="4732"/>
            </a:xfrm>
          </p:grpSpPr>
          <p:pic>
            <p:nvPicPr>
              <p:cNvPr id="5" name="图片 4"/>
              <p:cNvPicPr>
                <a:picLocks noChangeAspect="1"/>
              </p:cNvPicPr>
              <p:nvPr/>
            </p:nvPicPr>
            <p:blipFill>
              <a:blip r:embed="rId1"/>
              <a:stretch>
                <a:fillRect/>
              </a:stretch>
            </p:blipFill>
            <p:spPr>
              <a:xfrm>
                <a:off x="1900" y="2858"/>
                <a:ext cx="6793" cy="3969"/>
              </a:xfrm>
              <a:prstGeom prst="rect">
                <a:avLst/>
              </a:prstGeom>
            </p:spPr>
          </p:pic>
          <p:pic>
            <p:nvPicPr>
              <p:cNvPr id="6" name="图片 5"/>
              <p:cNvPicPr>
                <a:picLocks noChangeAspect="1"/>
              </p:cNvPicPr>
              <p:nvPr/>
            </p:nvPicPr>
            <p:blipFill>
              <a:blip r:embed="rId2"/>
              <a:stretch>
                <a:fillRect/>
              </a:stretch>
            </p:blipFill>
            <p:spPr>
              <a:xfrm>
                <a:off x="10574" y="2858"/>
                <a:ext cx="6036" cy="3969"/>
              </a:xfrm>
              <a:prstGeom prst="rect">
                <a:avLst/>
              </a:prstGeom>
            </p:spPr>
          </p:pic>
          <p:sp>
            <p:nvSpPr>
              <p:cNvPr id="9" name="文本框 8"/>
              <p:cNvSpPr txBox="1"/>
              <p:nvPr>
                <p:custDataLst>
                  <p:tags r:id="rId3"/>
                </p:custDataLst>
              </p:nvPr>
            </p:nvSpPr>
            <p:spPr>
              <a:xfrm>
                <a:off x="2597" y="2094"/>
                <a:ext cx="5399" cy="919"/>
              </a:xfrm>
              <a:prstGeom prst="rect">
                <a:avLst/>
              </a:prstGeom>
              <a:noFill/>
            </p:spPr>
            <p:txBody>
              <a:bodyPr wrap="square" rtlCol="0">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rPr>
                  <a:t>Q17</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：你对应用有哪些期望</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（消费者视角）</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7" name="文本框 6"/>
              <p:cNvSpPr txBox="1"/>
              <p:nvPr>
                <p:custDataLst>
                  <p:tags r:id="rId4"/>
                </p:custDataLst>
              </p:nvPr>
            </p:nvSpPr>
            <p:spPr>
              <a:xfrm>
                <a:off x="10893" y="2094"/>
                <a:ext cx="5399" cy="919"/>
              </a:xfrm>
              <a:prstGeom prst="rect">
                <a:avLst/>
              </a:prstGeom>
              <a:noFill/>
            </p:spPr>
            <p:txBody>
              <a:bodyPr wrap="square" rtlCol="0">
                <a:spAutoFit/>
              </a:bodyPr>
              <a:p>
                <a:pPr algn="ctr">
                  <a:buClrTx/>
                  <a:buSzTx/>
                  <a:buFontTx/>
                </a:pPr>
                <a:r>
                  <a:rPr lang="en-US" altLang="zh-CN" sz="1600" b="1" dirty="0">
                    <a:solidFill>
                      <a:schemeClr val="tx1">
                        <a:lumMod val="75000"/>
                        <a:lumOff val="25000"/>
                      </a:schemeClr>
                    </a:solidFill>
                    <a:latin typeface="华文中宋" panose="02010600040101010101" charset="-122"/>
                    <a:ea typeface="华文中宋" panose="02010600040101010101" charset="-122"/>
                    <a:cs typeface="+mn-ea"/>
                  </a:rPr>
                  <a:t>Q18</a:t>
                </a: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：你对应用有哪些期望</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（商户视角）</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p:txBody>
          </p:sp>
        </p:grpSp>
        <p:sp>
          <p:nvSpPr>
            <p:cNvPr id="13" name="文本框 12"/>
            <p:cNvSpPr txBox="1"/>
            <p:nvPr>
              <p:custDataLst>
                <p:tags r:id="rId5"/>
              </p:custDataLst>
            </p:nvPr>
          </p:nvSpPr>
          <p:spPr>
            <a:xfrm>
              <a:off x="2733" y="7555"/>
              <a:ext cx="13045" cy="2325"/>
            </a:xfrm>
            <a:prstGeom prst="rect">
              <a:avLst/>
            </a:prstGeom>
            <a:noFill/>
          </p:spPr>
          <p:txBody>
            <a:bodyPr wrap="square" rtlCol="0">
              <a:spAutoFit/>
            </a:bodyPr>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消费者端，希望应用能够提供多样化选择，安全的支付环境，一定的促销优惠以及完善的评价反馈机制。</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a:p>
              <a:pPr algn="l">
                <a:buClrTx/>
                <a:buSzTx/>
                <a:buFontTx/>
              </a:pPr>
              <a:r>
                <a:rPr lang="en-US" altLang="zh-CN" sz="18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rPr>
                <a:t>商户</a:t>
              </a:r>
              <a:r>
                <a:rPr lang="zh-CN" altLang="en-US" sz="1800" b="1" dirty="0">
                  <a:solidFill>
                    <a:schemeClr val="tx1">
                      <a:lumMod val="75000"/>
                      <a:lumOff val="25000"/>
                    </a:schemeClr>
                  </a:solidFill>
                  <a:latin typeface="华文中宋" panose="02010600040101010101" charset="-122"/>
                  <a:ea typeface="华文中宋" panose="02010600040101010101" charset="-122"/>
                  <a:cs typeface="+mn-ea"/>
                  <a:sym typeface="+mn-ea"/>
                </a:rPr>
                <a:t>端，希望应用能够提供简单直观、易于管理的界面，一定的推广支持，及时的结算机制。</a:t>
              </a:r>
              <a:endParaRPr lang="zh-CN" altLang="en-US" sz="1800" b="1" dirty="0">
                <a:solidFill>
                  <a:schemeClr val="tx1">
                    <a:lumMod val="75000"/>
                    <a:lumOff val="25000"/>
                  </a:schemeClr>
                </a:solidFill>
                <a:latin typeface="华文中宋" panose="02010600040101010101" charset="-122"/>
                <a:ea typeface="华文中宋" panose="02010600040101010101" charset="-122"/>
                <a:cs typeface="+mn-ea"/>
              </a:endParaRPr>
            </a:p>
          </p:txBody>
        </p:sp>
      </p:gr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0"/>
          <p:cNvSpPr txBox="1"/>
          <p:nvPr/>
        </p:nvSpPr>
        <p:spPr>
          <a:xfrm>
            <a:off x="619655" y="583287"/>
            <a:ext cx="4445001" cy="666115"/>
          </a:xfrm>
          <a:prstGeom prst="rect">
            <a:avLst/>
          </a:prstGeom>
          <a:noFill/>
        </p:spPr>
        <p:txBody>
          <a:bodyPr wrap="square" rtlCol="0">
            <a:spAutoFit/>
          </a:bodyPr>
          <a:lstStyle/>
          <a:p>
            <a:r>
              <a:rPr lang="zh-CN" altLang="en-US" sz="2400" dirty="0">
                <a:solidFill>
                  <a:srgbClr val="414954"/>
                </a:solidFill>
                <a:cs typeface="+mn-ea"/>
                <a:sym typeface="+mn-lt"/>
              </a:rPr>
              <a:t>单独访谈</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sp>
        <p:nvSpPr>
          <p:cNvPr id="2" name="文本框 1"/>
          <p:cNvSpPr txBox="1"/>
          <p:nvPr/>
        </p:nvSpPr>
        <p:spPr>
          <a:xfrm>
            <a:off x="873760" y="1250950"/>
            <a:ext cx="1088390" cy="510540"/>
          </a:xfrm>
          <a:prstGeom prst="rect">
            <a:avLst/>
          </a:prstGeom>
          <a:noFill/>
        </p:spPr>
        <p:txBody>
          <a:bodyPr wrap="square" rtlCol="0" anchor="t">
            <a:noAutofit/>
          </a:bodyPr>
          <a:p>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rPr>
              <a:t>学生</a:t>
            </a:r>
            <a:endParaRPr lang="zh-CN" sz="1800">
              <a:ea typeface="宋体" panose="02010600030101010101" pitchFamily="2" charset="-122"/>
              <a:sym typeface="+mn-ea"/>
            </a:endParaRPr>
          </a:p>
          <a:p>
            <a:r>
              <a:rPr lang="en-US" sz="1800">
                <a:latin typeface="Calibri" panose="020F0502020204030204" charset="0"/>
                <a:ea typeface="宋体" panose="02010600030101010101" pitchFamily="2" charset="-122"/>
                <a:cs typeface="Times New Roman" panose="02020603050405020304" charset="0"/>
                <a:sym typeface="+mn-ea"/>
              </a:rPr>
              <a:t> </a:t>
            </a:r>
            <a:endParaRPr lang="en-US" altLang="en-US" sz="1800">
              <a:latin typeface="Calibri" panose="020F0502020204030204" charset="0"/>
              <a:ea typeface="宋体" panose="02010600030101010101" pitchFamily="2" charset="-122"/>
              <a:cs typeface="Times New Roman" panose="02020603050405020304" charset="0"/>
              <a:sym typeface="+mn-ea"/>
            </a:endParaRPr>
          </a:p>
        </p:txBody>
      </p:sp>
      <p:pic>
        <p:nvPicPr>
          <p:cNvPr id="3" name="图片 2"/>
          <p:cNvPicPr>
            <a:picLocks noChangeAspect="1"/>
          </p:cNvPicPr>
          <p:nvPr/>
        </p:nvPicPr>
        <p:blipFill>
          <a:blip r:embed="rId1"/>
          <a:stretch>
            <a:fillRect/>
          </a:stretch>
        </p:blipFill>
        <p:spPr>
          <a:xfrm>
            <a:off x="619760" y="1760220"/>
            <a:ext cx="3246033" cy="4320000"/>
          </a:xfrm>
          <a:prstGeom prst="rect">
            <a:avLst/>
          </a:prstGeom>
          <a:effectLst>
            <a:outerShdw blurRad="50800" dist="38100" dir="8100000" algn="tr" rotWithShape="0">
              <a:prstClr val="black">
                <a:alpha val="40000"/>
              </a:prstClr>
            </a:outerShdw>
          </a:effectLst>
        </p:spPr>
      </p:pic>
      <p:sp>
        <p:nvSpPr>
          <p:cNvPr id="4" name="文本框 3"/>
          <p:cNvSpPr txBox="1"/>
          <p:nvPr/>
        </p:nvSpPr>
        <p:spPr>
          <a:xfrm>
            <a:off x="3715385" y="1249680"/>
            <a:ext cx="1283970" cy="510540"/>
          </a:xfrm>
          <a:prstGeom prst="rect">
            <a:avLst/>
          </a:prstGeom>
          <a:noFill/>
        </p:spPr>
        <p:txBody>
          <a:bodyPr wrap="square" rtlCol="0" anchor="t">
            <a:noAutofit/>
          </a:bodyPr>
          <a:p>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rPr>
              <a:t>周边居民</a:t>
            </a:r>
            <a:endParaRPr lang="zh-CN" sz="1800">
              <a:ea typeface="宋体" panose="02010600030101010101" pitchFamily="2" charset="-122"/>
              <a:sym typeface="+mn-ea"/>
            </a:endParaRPr>
          </a:p>
          <a:p>
            <a:r>
              <a:rPr lang="en-US" sz="1800">
                <a:latin typeface="Calibri" panose="020F0502020204030204" charset="0"/>
                <a:ea typeface="宋体" panose="02010600030101010101" pitchFamily="2" charset="-122"/>
                <a:cs typeface="Times New Roman" panose="02020603050405020304" charset="0"/>
                <a:sym typeface="+mn-ea"/>
              </a:rPr>
              <a:t> </a:t>
            </a:r>
            <a:endParaRPr lang="en-US" altLang="en-US" sz="1800">
              <a:latin typeface="Calibri" panose="020F0502020204030204" charset="0"/>
              <a:ea typeface="宋体" panose="02010600030101010101" pitchFamily="2" charset="-122"/>
              <a:cs typeface="Times New Roman" panose="02020603050405020304" charset="0"/>
              <a:sym typeface="+mn-ea"/>
            </a:endParaRPr>
          </a:p>
        </p:txBody>
      </p:sp>
      <p:pic>
        <p:nvPicPr>
          <p:cNvPr id="5" name="图片 4"/>
          <p:cNvPicPr>
            <a:picLocks noChangeAspect="1"/>
          </p:cNvPicPr>
          <p:nvPr/>
        </p:nvPicPr>
        <p:blipFill>
          <a:blip r:embed="rId2"/>
          <a:stretch>
            <a:fillRect/>
          </a:stretch>
        </p:blipFill>
        <p:spPr>
          <a:xfrm>
            <a:off x="1824990" y="1760220"/>
            <a:ext cx="3240000" cy="4320000"/>
          </a:xfrm>
          <a:prstGeom prst="rect">
            <a:avLst/>
          </a:prstGeom>
          <a:effectLst>
            <a:outerShdw blurRad="50800" dist="38100" dir="8100000" algn="tr" rotWithShape="0">
              <a:prstClr val="black">
                <a:alpha val="40000"/>
              </a:prstClr>
            </a:outerShdw>
          </a:effectLst>
        </p:spPr>
      </p:pic>
      <p:sp>
        <p:nvSpPr>
          <p:cNvPr id="6" name="文本框 5"/>
          <p:cNvSpPr txBox="1"/>
          <p:nvPr/>
        </p:nvSpPr>
        <p:spPr>
          <a:xfrm>
            <a:off x="2174875" y="1250950"/>
            <a:ext cx="1088390" cy="636905"/>
          </a:xfrm>
          <a:prstGeom prst="rect">
            <a:avLst/>
          </a:prstGeom>
          <a:noFill/>
        </p:spPr>
        <p:txBody>
          <a:bodyPr wrap="square" rtlCol="0" anchor="t">
            <a:noAutofit/>
          </a:bodyPr>
          <a:p>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rPr>
              <a:t>教职工</a:t>
            </a:r>
            <a:endParaRPr lang="zh-CN" sz="1800">
              <a:ea typeface="宋体" panose="02010600030101010101" pitchFamily="2" charset="-122"/>
              <a:sym typeface="+mn-ea"/>
            </a:endParaRPr>
          </a:p>
          <a:p>
            <a:r>
              <a:rPr lang="en-US" sz="1800">
                <a:latin typeface="Calibri" panose="020F0502020204030204" charset="0"/>
                <a:ea typeface="宋体" panose="02010600030101010101" pitchFamily="2" charset="-122"/>
                <a:cs typeface="Times New Roman" panose="02020603050405020304" charset="0"/>
                <a:sym typeface="+mn-ea"/>
              </a:rPr>
              <a:t> </a:t>
            </a:r>
            <a:endParaRPr lang="en-US" altLang="en-US" sz="1800">
              <a:latin typeface="Calibri" panose="020F0502020204030204" charset="0"/>
              <a:ea typeface="宋体" panose="02010600030101010101" pitchFamily="2" charset="-122"/>
              <a:cs typeface="Times New Roman" panose="02020603050405020304" charset="0"/>
              <a:sym typeface="+mn-ea"/>
            </a:endParaRPr>
          </a:p>
        </p:txBody>
      </p:sp>
      <p:pic>
        <p:nvPicPr>
          <p:cNvPr id="8" name="图片 7"/>
          <p:cNvPicPr>
            <a:picLocks noChangeAspect="1"/>
          </p:cNvPicPr>
          <p:nvPr/>
        </p:nvPicPr>
        <p:blipFill>
          <a:blip r:embed="rId3"/>
          <a:stretch>
            <a:fillRect/>
          </a:stretch>
        </p:blipFill>
        <p:spPr>
          <a:xfrm>
            <a:off x="3121660" y="1761490"/>
            <a:ext cx="3240000" cy="4320000"/>
          </a:xfrm>
          <a:prstGeom prst="rect">
            <a:avLst/>
          </a:prstGeom>
          <a:effectLst>
            <a:outerShdw blurRad="50800" dist="38100" dir="8100000" algn="tr" rotWithShape="0">
              <a:prstClr val="black">
                <a:alpha val="40000"/>
              </a:prstClr>
            </a:outerShdw>
          </a:effectLst>
        </p:spPr>
      </p:pic>
      <p:sp>
        <p:nvSpPr>
          <p:cNvPr id="10" name="文本框 9"/>
          <p:cNvSpPr txBox="1"/>
          <p:nvPr/>
        </p:nvSpPr>
        <p:spPr>
          <a:xfrm>
            <a:off x="5451475" y="1249680"/>
            <a:ext cx="1283970" cy="510540"/>
          </a:xfrm>
          <a:prstGeom prst="rect">
            <a:avLst/>
          </a:prstGeom>
          <a:noFill/>
        </p:spPr>
        <p:txBody>
          <a:bodyPr wrap="square" rtlCol="0" anchor="t">
            <a:noAutofit/>
          </a:bodyPr>
          <a:p>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rPr>
              <a:t>周边商户</a:t>
            </a:r>
            <a:endParaRPr lang="zh-CN" sz="1800">
              <a:ea typeface="宋体" panose="02010600030101010101" pitchFamily="2" charset="-122"/>
              <a:sym typeface="+mn-ea"/>
            </a:endParaRPr>
          </a:p>
          <a:p>
            <a:r>
              <a:rPr lang="en-US" sz="1800">
                <a:latin typeface="Calibri" panose="020F0502020204030204" charset="0"/>
                <a:ea typeface="宋体" panose="02010600030101010101" pitchFamily="2" charset="-122"/>
                <a:cs typeface="Times New Roman" panose="02020603050405020304" charset="0"/>
                <a:sym typeface="+mn-ea"/>
              </a:rPr>
              <a:t> </a:t>
            </a:r>
            <a:endParaRPr lang="en-US" altLang="en-US" sz="1800">
              <a:latin typeface="Calibri" panose="020F0502020204030204" charset="0"/>
              <a:ea typeface="宋体" panose="02010600030101010101" pitchFamily="2" charset="-122"/>
              <a:cs typeface="Times New Roman" panose="02020603050405020304" charset="0"/>
              <a:sym typeface="+mn-ea"/>
            </a:endParaRPr>
          </a:p>
        </p:txBody>
      </p:sp>
      <p:pic>
        <p:nvPicPr>
          <p:cNvPr id="12" name="图片 11"/>
          <p:cNvPicPr>
            <a:picLocks noChangeAspect="1"/>
          </p:cNvPicPr>
          <p:nvPr/>
        </p:nvPicPr>
        <p:blipFill>
          <a:blip r:embed="rId4"/>
          <a:stretch>
            <a:fillRect/>
          </a:stretch>
        </p:blipFill>
        <p:spPr>
          <a:xfrm>
            <a:off x="4288790" y="1760220"/>
            <a:ext cx="3240000" cy="4320000"/>
          </a:xfrm>
          <a:prstGeom prst="rect">
            <a:avLst/>
          </a:prstGeom>
          <a:effectLst>
            <a:outerShdw blurRad="50800" dist="38100" dir="8100000" algn="tr" rotWithShape="0">
              <a:prstClr val="black">
                <a:alpha val="40000"/>
              </a:prstClr>
            </a:outerShdw>
          </a:effectLst>
        </p:spPr>
      </p:pic>
      <p:sp>
        <p:nvSpPr>
          <p:cNvPr id="108" name="文本框 107"/>
          <p:cNvSpPr txBox="1"/>
          <p:nvPr/>
        </p:nvSpPr>
        <p:spPr>
          <a:xfrm>
            <a:off x="7807325" y="1518285"/>
            <a:ext cx="3848100" cy="4218940"/>
          </a:xfrm>
          <a:prstGeom prst="rect">
            <a:avLst/>
          </a:prstGeom>
          <a:noFill/>
          <a:ln w="9525">
            <a:noFill/>
          </a:ln>
        </p:spPr>
        <p:txBody>
          <a:bodyPr wrap="square">
            <a:noAutofit/>
          </a:bodyPr>
          <a:p>
            <a:pPr indent="0"/>
            <a:r>
              <a:rPr lang="zh-CN" sz="1800" b="1">
                <a:latin typeface="Calibri" panose="020F0502020204030204" charset="0"/>
                <a:ea typeface="宋体" panose="02010600030101010101" pitchFamily="2" charset="-122"/>
              </a:rPr>
              <a:t>访谈的焦点</a:t>
            </a:r>
            <a:endParaRPr lang="zh-CN" sz="1800" b="1">
              <a:latin typeface="Calibri" panose="020F0502020204030204" charset="0"/>
              <a:ea typeface="宋体" panose="02010600030101010101" pitchFamily="2" charset="-122"/>
            </a:endParaRPr>
          </a:p>
          <a:p>
            <a:pPr indent="0"/>
            <a:endParaRPr lang="zh-CN" sz="1800" b="1">
              <a:latin typeface="Calibri" panose="020F0502020204030204" charset="0"/>
              <a:ea typeface="宋体" panose="02010600030101010101" pitchFamily="2" charset="-122"/>
            </a:endParaRPr>
          </a:p>
          <a:p>
            <a:pPr marL="285750" indent="-285750">
              <a:buFont typeface="Arial" panose="020B0604020202020204" pitchFamily="34" charset="0"/>
              <a:buChar char="•"/>
            </a:pPr>
            <a:r>
              <a:rPr lang="zh-CN" sz="1800" b="1">
                <a:latin typeface="Calibri" panose="020F0502020204030204" charset="0"/>
                <a:ea typeface="宋体" panose="02010600030101010101" pitchFamily="2" charset="-122"/>
              </a:rPr>
              <a:t>访谈与问卷同步进行了解受访者填写问卷过程中的</a:t>
            </a:r>
            <a:r>
              <a:rPr lang="zh-CN" sz="1800" b="1">
                <a:solidFill>
                  <a:schemeClr val="accent2"/>
                </a:solidFill>
                <a:latin typeface="Calibri" panose="020F0502020204030204" charset="0"/>
                <a:ea typeface="宋体" panose="02010600030101010101" pitchFamily="2" charset="-122"/>
              </a:rPr>
              <a:t>想法</a:t>
            </a:r>
            <a:r>
              <a:rPr lang="zh-CN" sz="1800" b="1">
                <a:latin typeface="Calibri" panose="020F0502020204030204" charset="0"/>
                <a:ea typeface="宋体" panose="02010600030101010101" pitchFamily="2" charset="-122"/>
              </a:rPr>
              <a:t>。</a:t>
            </a:r>
            <a:endParaRPr lang="zh-CN" sz="1800" b="1">
              <a:latin typeface="Calibri" panose="020F0502020204030204" charset="0"/>
              <a:ea typeface="宋体" panose="02010600030101010101" pitchFamily="2" charset="-122"/>
            </a:endParaRPr>
          </a:p>
          <a:p>
            <a:pPr indent="0">
              <a:buFont typeface="Arial" panose="020B0604020202020204" pitchFamily="34" charset="0"/>
              <a:buNone/>
            </a:pPr>
            <a:endParaRPr lang="zh-CN" sz="1800" b="1">
              <a:latin typeface="Calibri" panose="020F0502020204030204" charset="0"/>
              <a:ea typeface="宋体" panose="02010600030101010101" pitchFamily="2" charset="-122"/>
            </a:endParaRPr>
          </a:p>
          <a:p>
            <a:pPr marL="285750" indent="-285750">
              <a:buFont typeface="Arial" panose="020B0604020202020204" pitchFamily="34" charset="0"/>
              <a:buChar char="•"/>
            </a:pPr>
            <a:r>
              <a:rPr lang="zh-CN" sz="1800" b="1">
                <a:latin typeface="Calibri" panose="020F0502020204030204" charset="0"/>
                <a:ea typeface="宋体" panose="02010600030101010101" pitchFamily="2" charset="-122"/>
              </a:rPr>
              <a:t>细致沟通，了解用户群体在日常外卖服务过程中的</a:t>
            </a:r>
            <a:r>
              <a:rPr lang="zh-CN" sz="1800" b="1">
                <a:solidFill>
                  <a:schemeClr val="accent2"/>
                </a:solidFill>
                <a:latin typeface="Calibri" panose="020F0502020204030204" charset="0"/>
                <a:ea typeface="宋体" panose="02010600030101010101" pitchFamily="2" charset="-122"/>
              </a:rPr>
              <a:t>使用体验</a:t>
            </a:r>
            <a:r>
              <a:rPr lang="zh-CN" sz="1800" b="1">
                <a:latin typeface="Calibri" panose="020F0502020204030204" charset="0"/>
                <a:ea typeface="宋体" panose="02010600030101010101" pitchFamily="2" charset="-122"/>
              </a:rPr>
              <a:t>。</a:t>
            </a:r>
            <a:endParaRPr lang="zh-CN" sz="1800" b="1">
              <a:latin typeface="Calibri" panose="020F0502020204030204" charset="0"/>
              <a:ea typeface="宋体" panose="02010600030101010101" pitchFamily="2" charset="-122"/>
            </a:endParaRPr>
          </a:p>
          <a:p>
            <a:pPr indent="0">
              <a:buFont typeface="Arial" panose="020B0604020202020204" pitchFamily="34" charset="0"/>
              <a:buNone/>
            </a:pPr>
            <a:endParaRPr lang="zh-CN" sz="1800" b="1">
              <a:latin typeface="Calibri" panose="020F0502020204030204" charset="0"/>
              <a:ea typeface="宋体" panose="02010600030101010101" pitchFamily="2" charset="-122"/>
            </a:endParaRPr>
          </a:p>
          <a:p>
            <a:pPr marL="285750" indent="-285750">
              <a:buFont typeface="Arial" panose="020B0604020202020204" pitchFamily="34" charset="0"/>
              <a:buChar char="•"/>
            </a:pPr>
            <a:r>
              <a:rPr lang="zh-CN" sz="1800" b="1">
                <a:latin typeface="Calibri" panose="020F0502020204030204" charset="0"/>
                <a:ea typeface="宋体" panose="02010600030101010101" pitchFamily="2" charset="-122"/>
              </a:rPr>
              <a:t>通过深入讨论，了解用户群体对于外卖系统的</a:t>
            </a:r>
            <a:r>
              <a:rPr lang="zh-CN" sz="1800" b="1">
                <a:solidFill>
                  <a:schemeClr val="accent2"/>
                </a:solidFill>
                <a:latin typeface="Calibri" panose="020F0502020204030204" charset="0"/>
                <a:ea typeface="宋体" panose="02010600030101010101" pitchFamily="2" charset="-122"/>
              </a:rPr>
              <a:t>需求与预期</a:t>
            </a:r>
            <a:r>
              <a:rPr lang="zh-CN" sz="1800" b="1">
                <a:latin typeface="Calibri" panose="020F0502020204030204" charset="0"/>
                <a:ea typeface="宋体" panose="02010600030101010101" pitchFamily="2" charset="-122"/>
              </a:rPr>
              <a:t>。</a:t>
            </a:r>
            <a:endParaRPr lang="zh-CN" sz="1800" b="1">
              <a:latin typeface="Calibri" panose="020F0502020204030204" charset="0"/>
              <a:ea typeface="宋体" panose="02010600030101010101" pitchFamily="2" charset="-122"/>
            </a:endParaRPr>
          </a:p>
          <a:p>
            <a:pPr marL="285750" indent="-285750">
              <a:buFont typeface="Arial" panose="020B0604020202020204" pitchFamily="34" charset="0"/>
              <a:buChar char="•"/>
            </a:pPr>
            <a:endParaRPr lang="zh-CN" sz="1800" b="1">
              <a:latin typeface="Calibri" panose="020F0502020204030204" charset="0"/>
              <a:ea typeface="宋体" panose="02010600030101010101" pitchFamily="2" charset="-122"/>
            </a:endParaRPr>
          </a:p>
          <a:p>
            <a:pPr marL="285750" indent="-285750">
              <a:buFont typeface="Arial" panose="020B0604020202020204" pitchFamily="34" charset="0"/>
              <a:buChar char="•"/>
            </a:pPr>
            <a:r>
              <a:rPr lang="zh-CN" sz="1800" b="1">
                <a:latin typeface="Calibri" panose="020F0502020204030204" charset="0"/>
                <a:ea typeface="宋体" panose="02010600030101010101" pitchFamily="2" charset="-122"/>
              </a:rPr>
              <a:t>对比竞品软件，了解</a:t>
            </a:r>
            <a:r>
              <a:rPr lang="zh-CN" sz="1800" b="1">
                <a:solidFill>
                  <a:schemeClr val="accent2"/>
                </a:solidFill>
                <a:latin typeface="Calibri" panose="020F0502020204030204" charset="0"/>
                <a:ea typeface="宋体" panose="02010600030101010101" pitchFamily="2" charset="-122"/>
              </a:rPr>
              <a:t>其他应用的优缺点</a:t>
            </a:r>
            <a:r>
              <a:rPr lang="zh-CN" sz="1800" b="1">
                <a:latin typeface="Calibri" panose="020F0502020204030204" charset="0"/>
                <a:ea typeface="宋体" panose="02010600030101010101" pitchFamily="2" charset="-122"/>
              </a:rPr>
              <a:t>，优化系统设计。</a:t>
            </a:r>
            <a:endParaRPr lang="zh-CN" altLang="en-US" sz="1800" b="1">
              <a:latin typeface="Calibri" panose="020F0502020204030204" charset="0"/>
              <a:ea typeface="宋体" panose="02010600030101010101" pitchFamily="2" charset="-122"/>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0"/>
          <p:cNvSpPr txBox="1"/>
          <p:nvPr/>
        </p:nvSpPr>
        <p:spPr>
          <a:xfrm>
            <a:off x="619655" y="583287"/>
            <a:ext cx="4445001" cy="666115"/>
          </a:xfrm>
          <a:prstGeom prst="rect">
            <a:avLst/>
          </a:prstGeom>
          <a:noFill/>
        </p:spPr>
        <p:txBody>
          <a:bodyPr wrap="square" rtlCol="0">
            <a:spAutoFit/>
          </a:bodyPr>
          <a:lstStyle/>
          <a:p>
            <a:r>
              <a:rPr lang="zh-CN" altLang="en-US" sz="2400" dirty="0">
                <a:solidFill>
                  <a:srgbClr val="414954"/>
                </a:solidFill>
                <a:cs typeface="+mn-ea"/>
                <a:sym typeface="+mn-lt"/>
              </a:rPr>
              <a:t>情景访谈</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sp>
        <p:nvSpPr>
          <p:cNvPr id="108" name="文本框 107"/>
          <p:cNvSpPr txBox="1"/>
          <p:nvPr/>
        </p:nvSpPr>
        <p:spPr>
          <a:xfrm>
            <a:off x="2677795" y="2562860"/>
            <a:ext cx="7618095" cy="3425825"/>
          </a:xfrm>
          <a:prstGeom prst="rect">
            <a:avLst/>
          </a:prstGeom>
          <a:noFill/>
          <a:ln w="9525">
            <a:noFill/>
          </a:ln>
        </p:spPr>
        <p:txBody>
          <a:bodyPr wrap="square">
            <a:noAutofit/>
          </a:bodyPr>
          <a:p>
            <a:pPr indent="457200"/>
            <a:r>
              <a:rPr lang="zh-CN" altLang="en-US" sz="2000" b="1">
                <a:latin typeface="Calibri" panose="020F0502020204030204" charset="0"/>
                <a:ea typeface="宋体" panose="02010600030101010101" pitchFamily="2" charset="-122"/>
              </a:rPr>
              <a:t>平时我比较懒，喜欢待在宿舍中，所以大部分的就餐都是通过外卖，比如嘉实广场的麦当劳、肯德基等。但是比较麻烦的是这些</a:t>
            </a:r>
            <a:r>
              <a:rPr lang="zh-CN" altLang="en-US" sz="2000" b="1">
                <a:solidFill>
                  <a:schemeClr val="accent2"/>
                </a:solidFill>
                <a:latin typeface="Calibri" panose="020F0502020204030204" charset="0"/>
                <a:ea typeface="宋体" panose="02010600030101010101" pitchFamily="2" charset="-122"/>
              </a:rPr>
              <a:t>外卖大多不能进入校园</a:t>
            </a:r>
            <a:r>
              <a:rPr lang="zh-CN" altLang="en-US" sz="2000" b="1">
                <a:latin typeface="Calibri" panose="020F0502020204030204" charset="0"/>
                <a:ea typeface="宋体" panose="02010600030101010101" pitchFamily="2" charset="-122"/>
              </a:rPr>
              <a:t>，需要我亲自去取。我住在七号楼还好，但是我朋友住的比较远就十分麻烦了。</a:t>
            </a:r>
            <a:endParaRPr lang="zh-CN" altLang="en-US" sz="2000" b="1">
              <a:latin typeface="Calibri" panose="020F0502020204030204" charset="0"/>
              <a:ea typeface="宋体" panose="02010600030101010101" pitchFamily="2" charset="-122"/>
            </a:endParaRPr>
          </a:p>
          <a:p>
            <a:pPr indent="457200"/>
            <a:endParaRPr lang="zh-CN" altLang="en-US" sz="2000" b="1">
              <a:latin typeface="Calibri" panose="020F0502020204030204" charset="0"/>
              <a:ea typeface="宋体" panose="02010600030101010101" pitchFamily="2" charset="-122"/>
            </a:endParaRPr>
          </a:p>
          <a:p>
            <a:pPr indent="457200"/>
            <a:r>
              <a:rPr lang="zh-CN" altLang="en-US" sz="2000" b="1">
                <a:latin typeface="Calibri" panose="020F0502020204030204" charset="0"/>
                <a:ea typeface="宋体" panose="02010600030101010101" pitchFamily="2" charset="-122"/>
              </a:rPr>
              <a:t>有时候我也会在校内的餐饮店点餐，主要是给店家打电话预定后等着他送来。但是比较忙的时候，经常会等很久，也</a:t>
            </a:r>
            <a:r>
              <a:rPr lang="zh-CN" altLang="en-US" sz="2000" b="1">
                <a:solidFill>
                  <a:schemeClr val="accent2"/>
                </a:solidFill>
                <a:latin typeface="Calibri" panose="020F0502020204030204" charset="0"/>
                <a:ea typeface="宋体" panose="02010600030101010101" pitchFamily="2" charset="-122"/>
              </a:rPr>
              <a:t>不能查看订单的状态</a:t>
            </a:r>
            <a:r>
              <a:rPr lang="zh-CN" altLang="en-US" sz="2000" b="1">
                <a:latin typeface="Calibri" panose="020F0502020204030204" charset="0"/>
                <a:ea typeface="宋体" panose="02010600030101010101" pitchFamily="2" charset="-122"/>
              </a:rPr>
              <a:t>，只能在那里傻等。</a:t>
            </a:r>
            <a:endParaRPr lang="zh-CN" altLang="en-US" sz="2000" b="1">
              <a:latin typeface="Calibri" panose="020F0502020204030204" charset="0"/>
              <a:ea typeface="宋体" panose="02010600030101010101" pitchFamily="2" charset="-122"/>
            </a:endParaRPr>
          </a:p>
          <a:p>
            <a:pPr indent="457200"/>
            <a:endParaRPr lang="zh-CN" altLang="en-US" sz="2000" b="1">
              <a:latin typeface="Calibri" panose="020F0502020204030204" charset="0"/>
              <a:ea typeface="宋体" panose="02010600030101010101" pitchFamily="2" charset="-122"/>
            </a:endParaRPr>
          </a:p>
          <a:p>
            <a:pPr indent="457200"/>
            <a:r>
              <a:rPr lang="zh-CN" altLang="en-US" sz="2000" b="1">
                <a:latin typeface="Calibri" panose="020F0502020204030204" charset="0"/>
                <a:ea typeface="宋体" panose="02010600030101010101" pitchFamily="2" charset="-122"/>
              </a:rPr>
              <a:t>如果有能直接下单的平台，能够</a:t>
            </a:r>
            <a:r>
              <a:rPr lang="zh-CN" altLang="en-US" sz="2000" b="1">
                <a:solidFill>
                  <a:schemeClr val="accent2"/>
                </a:solidFill>
                <a:latin typeface="Calibri" panose="020F0502020204030204" charset="0"/>
                <a:ea typeface="宋体" panose="02010600030101010101" pitchFamily="2" charset="-122"/>
              </a:rPr>
              <a:t>涵盖附近商家，外卖也能进校</a:t>
            </a:r>
            <a:r>
              <a:rPr lang="zh-CN" altLang="en-US" sz="2000" b="1">
                <a:latin typeface="Calibri" panose="020F0502020204030204" charset="0"/>
                <a:ea typeface="宋体" panose="02010600030101010101" pitchFamily="2" charset="-122"/>
              </a:rPr>
              <a:t>，我想就是我对这个项目的期待了。</a:t>
            </a:r>
            <a:endParaRPr lang="zh-CN" altLang="en-US" sz="2000" b="1">
              <a:latin typeface="Calibri" panose="020F0502020204030204" charset="0"/>
              <a:ea typeface="宋体" panose="02010600030101010101" pitchFamily="2" charset="-122"/>
            </a:endParaRPr>
          </a:p>
        </p:txBody>
      </p:sp>
      <p:sp>
        <p:nvSpPr>
          <p:cNvPr id="2" name="圆角矩形 1"/>
          <p:cNvSpPr/>
          <p:nvPr/>
        </p:nvSpPr>
        <p:spPr>
          <a:xfrm>
            <a:off x="836930" y="1466215"/>
            <a:ext cx="10518775" cy="880110"/>
          </a:xfrm>
          <a:prstGeom prst="round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3472180" y="1610360"/>
            <a:ext cx="5248275" cy="591820"/>
          </a:xfrm>
          <a:prstGeom prst="rect">
            <a:avLst/>
          </a:prstGeom>
          <a:noFill/>
          <a:ln w="9525">
            <a:noFill/>
          </a:ln>
        </p:spPr>
        <p:txBody>
          <a:bodyPr wrap="square">
            <a:noAutofit/>
          </a:bodyPr>
          <a:p>
            <a:pPr indent="0">
              <a:buFont typeface="Arial" panose="020B0604020202020204" pitchFamily="34" charset="0"/>
              <a:buNone/>
            </a:pPr>
            <a:r>
              <a:rPr lang="zh-CN" altLang="en-US" sz="2400" b="1">
                <a:latin typeface="Calibri" panose="020F0502020204030204" charset="0"/>
                <a:ea typeface="宋体" panose="02010600030101010101" pitchFamily="2" charset="-122"/>
              </a:rPr>
              <a:t>情景一：学校生活中外卖服务的痛点</a:t>
            </a:r>
            <a:endParaRPr lang="zh-CN" altLang="en-US" sz="2400" b="1">
              <a:latin typeface="Calibri" panose="020F0502020204030204" charset="0"/>
              <a:ea typeface="宋体" panose="02010600030101010101" pitchFamily="2" charset="-122"/>
            </a:endParaRPr>
          </a:p>
        </p:txBody>
      </p:sp>
      <p:pic>
        <p:nvPicPr>
          <p:cNvPr id="102" name="图片 101"/>
          <p:cNvPicPr/>
          <p:nvPr/>
        </p:nvPicPr>
        <p:blipFill>
          <a:blip r:embed="rId1"/>
          <a:srcRect b="4938"/>
          <a:stretch>
            <a:fillRect/>
          </a:stretch>
        </p:blipFill>
        <p:spPr>
          <a:xfrm>
            <a:off x="686435" y="2955925"/>
            <a:ext cx="1800000" cy="1800000"/>
          </a:xfrm>
          <a:prstGeom prst="rect">
            <a:avLst/>
          </a:prstGeom>
          <a:noFill/>
          <a:ln w="9525">
            <a:noFill/>
          </a:ln>
        </p:spPr>
      </p:pic>
      <p:sp>
        <p:nvSpPr>
          <p:cNvPr id="4" name="文本框 3"/>
          <p:cNvSpPr txBox="1"/>
          <p:nvPr/>
        </p:nvSpPr>
        <p:spPr>
          <a:xfrm>
            <a:off x="427355" y="4844415"/>
            <a:ext cx="2250440" cy="706755"/>
          </a:xfrm>
          <a:prstGeom prst="rect">
            <a:avLst/>
          </a:prstGeom>
          <a:noFill/>
        </p:spPr>
        <p:txBody>
          <a:bodyPr wrap="square" rtlCol="0">
            <a:spAutoFit/>
          </a:bodyPr>
          <a:p>
            <a:pPr algn="ct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一位不愿</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透露姓名的学生</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0"/>
          <p:cNvSpPr txBox="1"/>
          <p:nvPr/>
        </p:nvSpPr>
        <p:spPr>
          <a:xfrm>
            <a:off x="619655" y="583287"/>
            <a:ext cx="4445001" cy="666115"/>
          </a:xfrm>
          <a:prstGeom prst="rect">
            <a:avLst/>
          </a:prstGeom>
          <a:noFill/>
        </p:spPr>
        <p:txBody>
          <a:bodyPr wrap="square" rtlCol="0">
            <a:spAutoFit/>
          </a:bodyPr>
          <a:lstStyle/>
          <a:p>
            <a:r>
              <a:rPr lang="zh-CN" altLang="en-US" sz="2400" dirty="0">
                <a:solidFill>
                  <a:srgbClr val="414954"/>
                </a:solidFill>
                <a:cs typeface="+mn-ea"/>
                <a:sym typeface="+mn-lt"/>
              </a:rPr>
              <a:t>情景访谈</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sp>
        <p:nvSpPr>
          <p:cNvPr id="108" name="文本框 107"/>
          <p:cNvSpPr txBox="1"/>
          <p:nvPr/>
        </p:nvSpPr>
        <p:spPr>
          <a:xfrm>
            <a:off x="2677795" y="2562860"/>
            <a:ext cx="7618095" cy="3425825"/>
          </a:xfrm>
          <a:prstGeom prst="rect">
            <a:avLst/>
          </a:prstGeom>
          <a:noFill/>
          <a:ln w="9525">
            <a:noFill/>
          </a:ln>
        </p:spPr>
        <p:txBody>
          <a:bodyPr wrap="square">
            <a:noAutofit/>
          </a:bodyPr>
          <a:p>
            <a:pPr indent="457200"/>
            <a:r>
              <a:rPr lang="zh-CN" altLang="en-US" sz="2000" b="1">
                <a:latin typeface="Calibri" panose="020F0502020204030204" charset="0"/>
                <a:ea typeface="宋体" panose="02010600030101010101" pitchFamily="2" charset="-122"/>
              </a:rPr>
              <a:t>我们家有小孩，现在的外卖并不是特别卫生，所以平时我们并不订外卖，主要还是在家里自己做。</a:t>
            </a:r>
            <a:endParaRPr lang="zh-CN" altLang="en-US" sz="2000" b="1">
              <a:latin typeface="Calibri" panose="020F0502020204030204" charset="0"/>
              <a:ea typeface="宋体" panose="02010600030101010101" pitchFamily="2" charset="-122"/>
            </a:endParaRPr>
          </a:p>
          <a:p>
            <a:pPr indent="457200"/>
            <a:endParaRPr lang="zh-CN" altLang="en-US" sz="2000" b="1">
              <a:latin typeface="Calibri" panose="020F0502020204030204" charset="0"/>
              <a:ea typeface="宋体" panose="02010600030101010101" pitchFamily="2" charset="-122"/>
            </a:endParaRPr>
          </a:p>
          <a:p>
            <a:pPr indent="457200"/>
            <a:r>
              <a:rPr lang="zh-CN" altLang="en-US" sz="2000" b="1">
                <a:latin typeface="Calibri" panose="020F0502020204030204" charset="0"/>
                <a:ea typeface="宋体" panose="02010600030101010101" pitchFamily="2" charset="-122"/>
              </a:rPr>
              <a:t>但是周末放假的时候，有时候我带小孩一起进同济里玩。就餐主要就是在嘉定校内的小店，有时候我们也会在</a:t>
            </a:r>
            <a:r>
              <a:rPr lang="zh-CN" altLang="en-US" sz="2000" b="1">
                <a:solidFill>
                  <a:schemeClr val="accent2"/>
                </a:solidFill>
                <a:latin typeface="Calibri" panose="020F0502020204030204" charset="0"/>
                <a:ea typeface="宋体" panose="02010600030101010101" pitchFamily="2" charset="-122"/>
              </a:rPr>
              <a:t>食堂里吃饭</a:t>
            </a:r>
            <a:r>
              <a:rPr lang="zh-CN" altLang="en-US" sz="2000" b="1">
                <a:latin typeface="Calibri" panose="020F0502020204030204" charset="0"/>
                <a:ea typeface="宋体" panose="02010600030101010101" pitchFamily="2" charset="-122"/>
              </a:rPr>
              <a:t>。但是刷卡的时候主要还是让一些学生来帮忙，</a:t>
            </a:r>
            <a:r>
              <a:rPr lang="zh-CN" altLang="en-US" sz="2000" b="1">
                <a:solidFill>
                  <a:schemeClr val="accent2"/>
                </a:solidFill>
                <a:latin typeface="Calibri" panose="020F0502020204030204" charset="0"/>
                <a:ea typeface="宋体" panose="02010600030101010101" pitchFamily="2" charset="-122"/>
              </a:rPr>
              <a:t>不是特别方便</a:t>
            </a:r>
            <a:r>
              <a:rPr lang="zh-CN" altLang="en-US" sz="2000" b="1">
                <a:latin typeface="Calibri" panose="020F0502020204030204" charset="0"/>
                <a:ea typeface="宋体" panose="02010600030101010101" pitchFamily="2" charset="-122"/>
              </a:rPr>
              <a:t>。</a:t>
            </a:r>
            <a:endParaRPr lang="zh-CN" altLang="en-US" sz="2000" b="1">
              <a:latin typeface="Calibri" panose="020F0502020204030204" charset="0"/>
              <a:ea typeface="宋体" panose="02010600030101010101" pitchFamily="2" charset="-122"/>
            </a:endParaRPr>
          </a:p>
          <a:p>
            <a:pPr indent="457200"/>
            <a:endParaRPr lang="zh-CN" altLang="en-US" sz="2000" b="1">
              <a:latin typeface="Calibri" panose="020F0502020204030204" charset="0"/>
              <a:ea typeface="宋体" panose="02010600030101010101" pitchFamily="2" charset="-122"/>
            </a:endParaRPr>
          </a:p>
          <a:p>
            <a:pPr indent="457200"/>
            <a:r>
              <a:rPr lang="zh-CN" altLang="en-US" sz="2000" b="1">
                <a:latin typeface="Calibri" panose="020F0502020204030204" charset="0"/>
                <a:ea typeface="宋体" panose="02010600030101010101" pitchFamily="2" charset="-122"/>
              </a:rPr>
              <a:t>至于你说的项目，我觉得如果能够</a:t>
            </a:r>
            <a:r>
              <a:rPr lang="zh-CN" altLang="en-US" sz="2000" b="1">
                <a:solidFill>
                  <a:schemeClr val="accent2"/>
                </a:solidFill>
                <a:latin typeface="Calibri" panose="020F0502020204030204" charset="0"/>
                <a:ea typeface="宋体" panose="02010600030101010101" pitchFamily="2" charset="-122"/>
              </a:rPr>
              <a:t>涵盖学校食堂</a:t>
            </a:r>
            <a:r>
              <a:rPr lang="zh-CN" altLang="en-US" sz="2000" b="1">
                <a:latin typeface="Calibri" panose="020F0502020204030204" charset="0"/>
                <a:ea typeface="宋体" panose="02010600030101010101" pitchFamily="2" charset="-122"/>
              </a:rPr>
              <a:t>，让我周末的时候点餐的时候方便一些就好。当然应用也要</a:t>
            </a:r>
            <a:r>
              <a:rPr lang="zh-CN" altLang="en-US" sz="2000" b="1">
                <a:solidFill>
                  <a:schemeClr val="accent2"/>
                </a:solidFill>
                <a:latin typeface="Calibri" panose="020F0502020204030204" charset="0"/>
                <a:ea typeface="宋体" panose="02010600030101010101" pitchFamily="2" charset="-122"/>
              </a:rPr>
              <a:t>简单些，尽可能方便</a:t>
            </a:r>
            <a:r>
              <a:rPr lang="zh-CN" altLang="en-US" sz="2000" b="1">
                <a:latin typeface="Calibri" panose="020F0502020204030204" charset="0"/>
                <a:ea typeface="宋体" panose="02010600030101010101" pitchFamily="2" charset="-122"/>
              </a:rPr>
              <a:t>就行。</a:t>
            </a:r>
            <a:endParaRPr lang="zh-CN" altLang="en-US" sz="2000" b="1">
              <a:latin typeface="Calibri" panose="020F0502020204030204" charset="0"/>
              <a:ea typeface="宋体" panose="02010600030101010101" pitchFamily="2" charset="-122"/>
            </a:endParaRPr>
          </a:p>
        </p:txBody>
      </p:sp>
      <p:sp>
        <p:nvSpPr>
          <p:cNvPr id="2" name="圆角矩形 1"/>
          <p:cNvSpPr/>
          <p:nvPr/>
        </p:nvSpPr>
        <p:spPr>
          <a:xfrm>
            <a:off x="836930" y="1466215"/>
            <a:ext cx="10518775" cy="880110"/>
          </a:xfrm>
          <a:prstGeom prst="round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3472180" y="1610360"/>
            <a:ext cx="5118735" cy="591820"/>
          </a:xfrm>
          <a:prstGeom prst="rect">
            <a:avLst/>
          </a:prstGeom>
          <a:noFill/>
          <a:ln w="9525">
            <a:noFill/>
          </a:ln>
        </p:spPr>
        <p:txBody>
          <a:bodyPr wrap="square">
            <a:noAutofit/>
          </a:bodyPr>
          <a:p>
            <a:pPr indent="0">
              <a:buFont typeface="Arial" panose="020B0604020202020204" pitchFamily="34" charset="0"/>
              <a:buNone/>
            </a:pPr>
            <a:r>
              <a:rPr lang="zh-CN" altLang="en-US" sz="2400" b="1">
                <a:latin typeface="Calibri" panose="020F0502020204030204" charset="0"/>
                <a:ea typeface="宋体" panose="02010600030101010101" pitchFamily="2" charset="-122"/>
              </a:rPr>
              <a:t>情景二：平时生活的就餐方式和体验</a:t>
            </a:r>
            <a:endParaRPr lang="zh-CN" altLang="en-US" sz="2400" b="1">
              <a:latin typeface="Calibri" panose="020F0502020204030204" charset="0"/>
              <a:ea typeface="宋体" panose="02010600030101010101" pitchFamily="2" charset="-122"/>
            </a:endParaRPr>
          </a:p>
        </p:txBody>
      </p:sp>
      <p:pic>
        <p:nvPicPr>
          <p:cNvPr id="103" name="图片 102"/>
          <p:cNvPicPr/>
          <p:nvPr/>
        </p:nvPicPr>
        <p:blipFill>
          <a:blip r:embed="rId1"/>
          <a:stretch>
            <a:fillRect/>
          </a:stretch>
        </p:blipFill>
        <p:spPr>
          <a:xfrm>
            <a:off x="619510" y="3244377"/>
            <a:ext cx="1800000" cy="1800000"/>
          </a:xfrm>
          <a:prstGeom prst="rect">
            <a:avLst/>
          </a:prstGeom>
          <a:noFill/>
          <a:ln w="9525">
            <a:noFill/>
          </a:ln>
        </p:spPr>
      </p:pic>
      <p:sp>
        <p:nvSpPr>
          <p:cNvPr id="4" name="文本框 3"/>
          <p:cNvSpPr txBox="1"/>
          <p:nvPr/>
        </p:nvSpPr>
        <p:spPr>
          <a:xfrm>
            <a:off x="549910" y="5044440"/>
            <a:ext cx="1869440" cy="706755"/>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附近居民 </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陈先生</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0"/>
          <p:cNvSpPr txBox="1"/>
          <p:nvPr/>
        </p:nvSpPr>
        <p:spPr>
          <a:xfrm>
            <a:off x="619655" y="583287"/>
            <a:ext cx="4445001" cy="666115"/>
          </a:xfrm>
          <a:prstGeom prst="rect">
            <a:avLst/>
          </a:prstGeom>
          <a:noFill/>
        </p:spPr>
        <p:txBody>
          <a:bodyPr wrap="square" rtlCol="0">
            <a:spAutoFit/>
          </a:bodyPr>
          <a:lstStyle/>
          <a:p>
            <a:r>
              <a:rPr lang="zh-CN" altLang="en-US" sz="2400" dirty="0">
                <a:solidFill>
                  <a:srgbClr val="414954"/>
                </a:solidFill>
                <a:cs typeface="+mn-ea"/>
                <a:sym typeface="+mn-lt"/>
              </a:rPr>
              <a:t>情景访谈</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sp>
        <p:nvSpPr>
          <p:cNvPr id="108" name="文本框 107"/>
          <p:cNvSpPr txBox="1"/>
          <p:nvPr/>
        </p:nvSpPr>
        <p:spPr>
          <a:xfrm>
            <a:off x="2677795" y="2562860"/>
            <a:ext cx="7618095" cy="3425825"/>
          </a:xfrm>
          <a:prstGeom prst="rect">
            <a:avLst/>
          </a:prstGeom>
          <a:noFill/>
          <a:ln w="9525">
            <a:noFill/>
          </a:ln>
        </p:spPr>
        <p:txBody>
          <a:bodyPr wrap="square">
            <a:noAutofit/>
          </a:bodyPr>
          <a:p>
            <a:pPr indent="457200"/>
            <a:r>
              <a:rPr lang="zh-CN" altLang="en-US" sz="2000" b="1">
                <a:latin typeface="Calibri" panose="020F0502020204030204" charset="0"/>
                <a:ea typeface="宋体" panose="02010600030101010101" pitchFamily="2" charset="-122"/>
              </a:rPr>
              <a:t>我们平时营业主要的客流就是同济的学生和附近校区的住户。也开通了外卖服务，饿了么和美团都可以点我们家的餐，不过它们的</a:t>
            </a:r>
            <a:r>
              <a:rPr lang="zh-CN" altLang="en-US" sz="2000" b="1">
                <a:solidFill>
                  <a:schemeClr val="accent2"/>
                </a:solidFill>
                <a:latin typeface="Calibri" panose="020F0502020204030204" charset="0"/>
                <a:ea typeface="宋体" panose="02010600030101010101" pitchFamily="2" charset="-122"/>
              </a:rPr>
              <a:t>佣金都比较高，管理也比较复杂</a:t>
            </a:r>
            <a:r>
              <a:rPr lang="zh-CN" altLang="en-US" sz="2000" b="1">
                <a:latin typeface="Calibri" panose="020F0502020204030204" charset="0"/>
                <a:ea typeface="宋体" panose="02010600030101010101" pitchFamily="2" charset="-122"/>
              </a:rPr>
              <a:t>。</a:t>
            </a:r>
            <a:endParaRPr lang="zh-CN" altLang="en-US" sz="2000" b="1">
              <a:latin typeface="Calibri" panose="020F0502020204030204" charset="0"/>
              <a:ea typeface="宋体" panose="02010600030101010101" pitchFamily="2" charset="-122"/>
            </a:endParaRPr>
          </a:p>
          <a:p>
            <a:pPr indent="457200"/>
            <a:endParaRPr lang="zh-CN" altLang="en-US" sz="2000" b="1">
              <a:latin typeface="Calibri" panose="020F0502020204030204" charset="0"/>
              <a:ea typeface="宋体" panose="02010600030101010101" pitchFamily="2" charset="-122"/>
            </a:endParaRPr>
          </a:p>
          <a:p>
            <a:pPr indent="457200"/>
            <a:r>
              <a:rPr lang="zh-CN" altLang="en-US" sz="2000" b="1">
                <a:latin typeface="Calibri" panose="020F0502020204030204" charset="0"/>
                <a:ea typeface="宋体" panose="02010600030101010101" pitchFamily="2" charset="-122"/>
              </a:rPr>
              <a:t>至于你说的项目，我比较感兴趣。如果能把它做成</a:t>
            </a:r>
            <a:r>
              <a:rPr lang="zh-CN" altLang="en-US" sz="2000" b="1">
                <a:solidFill>
                  <a:schemeClr val="accent2"/>
                </a:solidFill>
                <a:latin typeface="Calibri" panose="020F0502020204030204" charset="0"/>
                <a:ea typeface="宋体" panose="02010600030101010101" pitchFamily="2" charset="-122"/>
              </a:rPr>
              <a:t>专用与同济附近商户</a:t>
            </a:r>
            <a:r>
              <a:rPr lang="zh-CN" altLang="en-US" sz="2000" b="1">
                <a:latin typeface="Calibri" panose="020F0502020204030204" charset="0"/>
                <a:ea typeface="宋体" panose="02010600030101010101" pitchFamily="2" charset="-122"/>
              </a:rPr>
              <a:t>的平台，加盟免费或者比较便宜，</a:t>
            </a:r>
            <a:r>
              <a:rPr lang="zh-CN" altLang="en-US" sz="2000" b="1">
                <a:solidFill>
                  <a:schemeClr val="accent2"/>
                </a:solidFill>
                <a:latin typeface="Calibri" panose="020F0502020204030204" charset="0"/>
                <a:ea typeface="宋体" panose="02010600030101010101" pitchFamily="2" charset="-122"/>
              </a:rPr>
              <a:t>管理也比较简单</a:t>
            </a:r>
            <a:r>
              <a:rPr lang="zh-CN" altLang="en-US" sz="2000" b="1">
                <a:latin typeface="Calibri" panose="020F0502020204030204" charset="0"/>
                <a:ea typeface="宋体" panose="02010600030101010101" pitchFamily="2" charset="-122"/>
              </a:rPr>
              <a:t>，我会很期待入驻平台。</a:t>
            </a:r>
            <a:endParaRPr lang="zh-CN" altLang="en-US" sz="2000" b="1">
              <a:latin typeface="Calibri" panose="020F0502020204030204" charset="0"/>
              <a:ea typeface="宋体" panose="02010600030101010101" pitchFamily="2" charset="-122"/>
            </a:endParaRPr>
          </a:p>
        </p:txBody>
      </p:sp>
      <p:sp>
        <p:nvSpPr>
          <p:cNvPr id="2" name="圆角矩形 1"/>
          <p:cNvSpPr/>
          <p:nvPr/>
        </p:nvSpPr>
        <p:spPr>
          <a:xfrm>
            <a:off x="836930" y="1466215"/>
            <a:ext cx="10518775" cy="880110"/>
          </a:xfrm>
          <a:prstGeom prst="round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3379470" y="1610360"/>
            <a:ext cx="5433695" cy="591820"/>
          </a:xfrm>
          <a:prstGeom prst="rect">
            <a:avLst/>
          </a:prstGeom>
          <a:noFill/>
          <a:ln w="9525">
            <a:noFill/>
          </a:ln>
        </p:spPr>
        <p:txBody>
          <a:bodyPr wrap="square">
            <a:noAutofit/>
          </a:bodyPr>
          <a:p>
            <a:pPr indent="0">
              <a:buFont typeface="Arial" panose="020B0604020202020204" pitchFamily="34" charset="0"/>
              <a:buNone/>
            </a:pPr>
            <a:r>
              <a:rPr lang="zh-CN" altLang="en-US" sz="2400" b="1">
                <a:latin typeface="Calibri" panose="020F0502020204030204" charset="0"/>
                <a:ea typeface="宋体" panose="02010600030101010101" pitchFamily="2" charset="-122"/>
              </a:rPr>
              <a:t>情景三：在同济附近营业的体验与想法</a:t>
            </a:r>
            <a:endParaRPr lang="zh-CN" altLang="en-US" sz="2400" b="1">
              <a:latin typeface="Calibri" panose="020F0502020204030204" charset="0"/>
              <a:ea typeface="宋体" panose="02010600030101010101" pitchFamily="2" charset="-122"/>
            </a:endParaRPr>
          </a:p>
        </p:txBody>
      </p:sp>
      <p:pic>
        <p:nvPicPr>
          <p:cNvPr id="104" name="图片 103"/>
          <p:cNvPicPr/>
          <p:nvPr/>
        </p:nvPicPr>
        <p:blipFill>
          <a:blip r:embed="rId1"/>
          <a:stretch>
            <a:fillRect/>
          </a:stretch>
        </p:blipFill>
        <p:spPr>
          <a:xfrm>
            <a:off x="619935" y="3187227"/>
            <a:ext cx="1800000" cy="1800000"/>
          </a:xfrm>
          <a:prstGeom prst="rect">
            <a:avLst/>
          </a:prstGeom>
          <a:noFill/>
          <a:ln w="9525">
            <a:noFill/>
          </a:ln>
        </p:spPr>
      </p:pic>
      <p:sp>
        <p:nvSpPr>
          <p:cNvPr id="4" name="文本框 3"/>
          <p:cNvSpPr txBox="1"/>
          <p:nvPr/>
        </p:nvSpPr>
        <p:spPr>
          <a:xfrm>
            <a:off x="619760" y="5044440"/>
            <a:ext cx="1869440" cy="706755"/>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附近商户 </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吕先生</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0"/>
          <p:cNvSpPr txBox="1"/>
          <p:nvPr/>
        </p:nvSpPr>
        <p:spPr>
          <a:xfrm>
            <a:off x="619655" y="583287"/>
            <a:ext cx="4445001" cy="666115"/>
          </a:xfrm>
          <a:prstGeom prst="rect">
            <a:avLst/>
          </a:prstGeom>
          <a:noFill/>
        </p:spPr>
        <p:txBody>
          <a:bodyPr wrap="square" rtlCol="0">
            <a:spAutoFit/>
          </a:bodyPr>
          <a:lstStyle/>
          <a:p>
            <a:r>
              <a:rPr lang="zh-CN" altLang="en-US" sz="2400" dirty="0">
                <a:solidFill>
                  <a:srgbClr val="414954"/>
                </a:solidFill>
                <a:cs typeface="+mn-ea"/>
                <a:sym typeface="+mn-lt"/>
              </a:rPr>
              <a:t>用户画像</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pic>
        <p:nvPicPr>
          <p:cNvPr id="102" name="图片 101"/>
          <p:cNvPicPr/>
          <p:nvPr/>
        </p:nvPicPr>
        <p:blipFill>
          <a:blip r:embed="rId1"/>
          <a:srcRect b="4938"/>
          <a:stretch>
            <a:fillRect/>
          </a:stretch>
        </p:blipFill>
        <p:spPr>
          <a:xfrm>
            <a:off x="4598035" y="1901825"/>
            <a:ext cx="1080135" cy="1026795"/>
          </a:xfrm>
          <a:prstGeom prst="rect">
            <a:avLst/>
          </a:prstGeom>
          <a:noFill/>
          <a:ln w="9525">
            <a:noFill/>
          </a:ln>
        </p:spPr>
      </p:pic>
      <p:pic>
        <p:nvPicPr>
          <p:cNvPr id="101" name="图片 100"/>
          <p:cNvPicPr/>
          <p:nvPr/>
        </p:nvPicPr>
        <p:blipFill>
          <a:blip r:embed="rId2"/>
          <a:stretch>
            <a:fillRect/>
          </a:stretch>
        </p:blipFill>
        <p:spPr>
          <a:xfrm>
            <a:off x="4597910" y="3580765"/>
            <a:ext cx="1080000" cy="1080000"/>
          </a:xfrm>
          <a:prstGeom prst="rect">
            <a:avLst/>
          </a:prstGeom>
          <a:noFill/>
          <a:ln w="9525">
            <a:noFill/>
          </a:ln>
        </p:spPr>
      </p:pic>
      <p:pic>
        <p:nvPicPr>
          <p:cNvPr id="103" name="图片 102"/>
          <p:cNvPicPr/>
          <p:nvPr/>
        </p:nvPicPr>
        <p:blipFill>
          <a:blip r:embed="rId3"/>
          <a:stretch>
            <a:fillRect/>
          </a:stretch>
        </p:blipFill>
        <p:spPr>
          <a:xfrm>
            <a:off x="6264025" y="1901987"/>
            <a:ext cx="1080000" cy="1080000"/>
          </a:xfrm>
          <a:prstGeom prst="rect">
            <a:avLst/>
          </a:prstGeom>
          <a:noFill/>
          <a:ln w="9525">
            <a:noFill/>
          </a:ln>
        </p:spPr>
      </p:pic>
      <p:pic>
        <p:nvPicPr>
          <p:cNvPr id="104" name="图片 103"/>
          <p:cNvPicPr/>
          <p:nvPr/>
        </p:nvPicPr>
        <p:blipFill>
          <a:blip r:embed="rId4"/>
          <a:stretch>
            <a:fillRect/>
          </a:stretch>
        </p:blipFill>
        <p:spPr>
          <a:xfrm>
            <a:off x="6263815" y="3580927"/>
            <a:ext cx="1080000" cy="1080000"/>
          </a:xfrm>
          <a:prstGeom prst="rect">
            <a:avLst/>
          </a:prstGeom>
          <a:noFill/>
          <a:ln w="9525">
            <a:noFill/>
          </a:ln>
        </p:spPr>
      </p:pic>
      <p:sp>
        <p:nvSpPr>
          <p:cNvPr id="5" name="圆角矩形 4"/>
          <p:cNvSpPr/>
          <p:nvPr/>
        </p:nvSpPr>
        <p:spPr>
          <a:xfrm>
            <a:off x="836930" y="1471930"/>
            <a:ext cx="3596005" cy="2075180"/>
          </a:xfrm>
          <a:prstGeom prst="roundRect">
            <a:avLst/>
          </a:prstGeom>
        </p:spPr>
        <p:style>
          <a:lnRef idx="0">
            <a:srgbClr val="FFFFFF"/>
          </a:lnRef>
          <a:fillRef idx="2">
            <a:schemeClr val="accent2"/>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938848" y="1526540"/>
            <a:ext cx="3392170" cy="1965960"/>
          </a:xfrm>
          <a:prstGeom prst="rect">
            <a:avLst/>
          </a:prstGeom>
          <a:noFill/>
        </p:spPr>
        <p:txBody>
          <a:bodyPr wrap="square" rtlCol="0" anchor="t">
            <a:noAutofit/>
          </a:bodyPr>
          <a:p>
            <a:r>
              <a:rPr lang="zh-CN" sz="1800">
                <a:latin typeface="Calibri" panose="020F0502020204030204" charset="0"/>
                <a:ea typeface="宋体" panose="02010600030101010101" pitchFamily="2" charset="-122"/>
                <a:sym typeface="+mn-ea"/>
              </a:rPr>
              <a:t>学生群体：</a:t>
            </a:r>
            <a:r>
              <a:rPr lang="zh-CN" sz="1800">
                <a:ea typeface="宋体" panose="02010600030101010101" pitchFamily="2" charset="-122"/>
                <a:sym typeface="+mn-ea"/>
              </a:rPr>
              <a:t>（1）年龄范围在</a:t>
            </a:r>
            <a:r>
              <a:rPr lang="en-US" sz="1800">
                <a:latin typeface="Calibri" panose="020F0502020204030204" charset="0"/>
                <a:ea typeface="宋体" panose="02010600030101010101" pitchFamily="2" charset="-122"/>
                <a:cs typeface="Times New Roman" panose="02020603050405020304" charset="0"/>
                <a:sym typeface="+mn-ea"/>
              </a:rPr>
              <a:t>18-25</a:t>
            </a:r>
            <a:r>
              <a:rPr lang="zh-CN" sz="1800">
                <a:ea typeface="宋体" panose="02010600030101010101" pitchFamily="2" charset="-122"/>
                <a:sym typeface="+mn-ea"/>
              </a:rPr>
              <a:t>岁之间</a:t>
            </a:r>
            <a:r>
              <a:rPr lang="zh-CN" sz="1800">
                <a:latin typeface="Calibri" panose="020F0502020204030204" charset="0"/>
                <a:ea typeface="宋体" panose="02010600030101010101" pitchFamily="2" charset="-122"/>
                <a:sym typeface="+mn-ea"/>
              </a:rPr>
              <a:t>，</a:t>
            </a:r>
            <a:r>
              <a:rPr lang="zh-CN" sz="1800">
                <a:ea typeface="宋体" panose="02010600030101010101" pitchFamily="2" charset="-122"/>
                <a:sym typeface="+mn-ea"/>
              </a:rPr>
              <a:t>主要是本科生和研究生。（2）喜欢多样化的美食</a:t>
            </a:r>
            <a:r>
              <a:rPr lang="zh-CN" sz="1800">
                <a:latin typeface="Calibri" panose="020F0502020204030204" charset="0"/>
                <a:ea typeface="宋体" panose="02010600030101010101" pitchFamily="2" charset="-122"/>
                <a:sym typeface="+mn-ea"/>
              </a:rPr>
              <a:t>，包括</a:t>
            </a:r>
            <a:r>
              <a:rPr lang="zh-CN" sz="1800">
                <a:ea typeface="宋体" panose="02010600030101010101" pitchFamily="2" charset="-122"/>
                <a:sym typeface="+mn-ea"/>
              </a:rPr>
              <a:t>快餐、甜品和特色小吃</a:t>
            </a:r>
            <a:r>
              <a:rPr lang="zh-CN" sz="1800">
                <a:latin typeface="Calibri" panose="020F0502020204030204" charset="0"/>
                <a:ea typeface="宋体" panose="02010600030101010101" pitchFamily="2" charset="-122"/>
                <a:sym typeface="+mn-ea"/>
              </a:rPr>
              <a:t>。</a:t>
            </a:r>
            <a:r>
              <a:rPr lang="zh-CN" sz="1800">
                <a:ea typeface="宋体" panose="02010600030101010101" pitchFamily="2" charset="-122"/>
                <a:sym typeface="+mn-ea"/>
              </a:rPr>
              <a:t>（3）喜欢便捷的外卖服务，注重口味和价格平衡。</a:t>
            </a:r>
            <a:r>
              <a:rPr lang="en-US" sz="1800">
                <a:latin typeface="Calibri" panose="020F0502020204030204" charset="0"/>
                <a:ea typeface="宋体" panose="02010600030101010101" pitchFamily="2" charset="-122"/>
                <a:cs typeface="Times New Roman" panose="02020603050405020304" charset="0"/>
                <a:sym typeface="+mn-ea"/>
              </a:rPr>
              <a:t> </a:t>
            </a:r>
            <a:endParaRPr lang="en-US" altLang="en-US" sz="1800">
              <a:latin typeface="Calibri" panose="020F0502020204030204" charset="0"/>
              <a:ea typeface="宋体" panose="02010600030101010101" pitchFamily="2" charset="-122"/>
              <a:cs typeface="Times New Roman" panose="02020603050405020304" charset="0"/>
              <a:sym typeface="+mn-ea"/>
            </a:endParaRPr>
          </a:p>
        </p:txBody>
      </p:sp>
      <p:grpSp>
        <p:nvGrpSpPr>
          <p:cNvPr id="10" name="组合 9"/>
          <p:cNvGrpSpPr/>
          <p:nvPr/>
        </p:nvGrpSpPr>
        <p:grpSpPr>
          <a:xfrm>
            <a:off x="688975" y="4023360"/>
            <a:ext cx="3909060" cy="2075180"/>
            <a:chOff x="1358" y="6336"/>
            <a:chExt cx="6156" cy="3268"/>
          </a:xfrm>
        </p:grpSpPr>
        <p:sp>
          <p:nvSpPr>
            <p:cNvPr id="6" name="圆角矩形 5"/>
            <p:cNvSpPr/>
            <p:nvPr/>
          </p:nvSpPr>
          <p:spPr>
            <a:xfrm>
              <a:off x="1358" y="6336"/>
              <a:ext cx="6156" cy="3268"/>
            </a:xfrm>
            <a:prstGeom prst="roundRect">
              <a:avLst/>
            </a:prstGeom>
          </p:spPr>
          <p:style>
            <a:lnRef idx="0">
              <a:srgbClr val="FFFFFF"/>
            </a:lnRef>
            <a:fillRef idx="2">
              <a:schemeClr val="accent2"/>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1519" y="6422"/>
              <a:ext cx="5994" cy="3096"/>
            </a:xfrm>
            <a:prstGeom prst="rect">
              <a:avLst/>
            </a:prstGeom>
            <a:noFill/>
          </p:spPr>
          <p:txBody>
            <a:bodyPr wrap="square" rtlCol="0" anchor="t">
              <a:noAutofit/>
            </a:bodyPr>
            <a:p>
              <a:r>
                <a:rPr lang="zh-CN" sz="1800">
                  <a:latin typeface="Calibri" panose="020F0502020204030204" charset="0"/>
                  <a:ea typeface="宋体" panose="02010600030101010101" pitchFamily="2" charset="-122"/>
                  <a:sym typeface="+mn-ea"/>
                </a:rPr>
                <a:t>教职工群体：</a:t>
              </a:r>
              <a:r>
                <a:rPr lang="zh-CN" sz="1800">
                  <a:ea typeface="宋体" panose="02010600030101010101" pitchFamily="2" charset="-122"/>
                  <a:sym typeface="+mn-ea"/>
                </a:rPr>
                <a:t>（1）年龄跨度较大</a:t>
              </a:r>
              <a:r>
                <a:rPr lang="zh-CN" sz="1800">
                  <a:latin typeface="Calibri" panose="020F0502020204030204" charset="0"/>
                  <a:ea typeface="宋体" panose="02010600030101010101" pitchFamily="2" charset="-122"/>
                  <a:sym typeface="+mn-ea"/>
                </a:rPr>
                <a:t>，包括教授、讲师和辅导员。</a:t>
              </a:r>
              <a:r>
                <a:rPr lang="zh-CN" sz="1800">
                  <a:ea typeface="宋体" panose="02010600030101010101" pitchFamily="2" charset="-122"/>
                  <a:sym typeface="+mn-ea"/>
                </a:rPr>
                <a:t>（2）注重健康饮食，</a:t>
              </a:r>
              <a:r>
                <a:rPr lang="zh-CN" sz="1800">
                  <a:latin typeface="Calibri" panose="020F0502020204030204" charset="0"/>
                  <a:ea typeface="宋体" panose="02010600030101010101" pitchFamily="2" charset="-122"/>
                  <a:sym typeface="+mn-ea"/>
                </a:rPr>
                <a:t>偏向</a:t>
              </a:r>
              <a:r>
                <a:rPr lang="zh-CN" sz="1800">
                  <a:ea typeface="宋体" panose="02010600030101010101" pitchFamily="2" charset="-122"/>
                  <a:sym typeface="+mn-ea"/>
                </a:rPr>
                <a:t>清淡口味</a:t>
              </a:r>
              <a:r>
                <a:rPr lang="zh-CN" sz="1800">
                  <a:latin typeface="Calibri" panose="020F0502020204030204" charset="0"/>
                  <a:ea typeface="宋体" panose="02010600030101010101" pitchFamily="2" charset="-122"/>
                  <a:sym typeface="+mn-ea"/>
                </a:rPr>
                <a:t>，</a:t>
              </a:r>
              <a:r>
                <a:rPr lang="zh-CN" sz="1800">
                  <a:ea typeface="宋体" panose="02010600030101010101" pitchFamily="2" charset="-122"/>
                  <a:sym typeface="+mn-ea"/>
                </a:rPr>
                <a:t>对食物质量和卫生有较高要求</a:t>
              </a:r>
              <a:r>
                <a:rPr lang="zh-CN" sz="1800">
                  <a:latin typeface="Calibri" panose="020F0502020204030204" charset="0"/>
                  <a:ea typeface="宋体" panose="02010600030101010101" pitchFamily="2" charset="-122"/>
                  <a:sym typeface="+mn-ea"/>
                </a:rPr>
                <a:t>。</a:t>
              </a:r>
              <a:r>
                <a:rPr lang="zh-CN" sz="1800">
                  <a:ea typeface="宋体" panose="02010600030101010101" pitchFamily="2" charset="-122"/>
                  <a:sym typeface="+mn-ea"/>
                </a:rPr>
                <a:t>（3）工作繁忙</a:t>
              </a:r>
              <a:r>
                <a:rPr lang="zh-CN" sz="1800">
                  <a:latin typeface="Calibri" panose="020F0502020204030204" charset="0"/>
                  <a:ea typeface="宋体" panose="02010600030101010101" pitchFamily="2" charset="-122"/>
                  <a:sym typeface="+mn-ea"/>
                </a:rPr>
                <a:t>，</a:t>
              </a:r>
              <a:r>
                <a:rPr lang="zh-CN" sz="1800">
                  <a:ea typeface="宋体" panose="02010600030101010101" pitchFamily="2" charset="-122"/>
                  <a:sym typeface="+mn-ea"/>
                </a:rPr>
                <a:t>需要快捷、准时的配送服务</a:t>
              </a:r>
              <a:r>
                <a:rPr lang="zh-CN" sz="1800">
                  <a:latin typeface="Calibri" panose="020F0502020204030204" charset="0"/>
                  <a:ea typeface="宋体" panose="02010600030101010101" pitchFamily="2" charset="-122"/>
                  <a:sym typeface="+mn-ea"/>
                </a:rPr>
                <a:t>。</a:t>
              </a:r>
              <a:r>
                <a:rPr lang="en-US" sz="1800">
                  <a:latin typeface="Calibri" panose="020F0502020204030204" charset="0"/>
                  <a:ea typeface="宋体" panose="02010600030101010101" pitchFamily="2" charset="-122"/>
                  <a:cs typeface="Times New Roman" panose="02020603050405020304" charset="0"/>
                  <a:sym typeface="+mn-ea"/>
                </a:rPr>
                <a:t> </a:t>
              </a:r>
              <a:endParaRPr lang="en-US" altLang="en-US" sz="1800">
                <a:latin typeface="Calibri" panose="020F0502020204030204" charset="0"/>
                <a:ea typeface="宋体" panose="02010600030101010101" pitchFamily="2" charset="-122"/>
                <a:cs typeface="Times New Roman" panose="02020603050405020304" charset="0"/>
                <a:sym typeface="+mn-ea"/>
              </a:endParaRPr>
            </a:p>
            <a:p>
              <a:r>
                <a:rPr lang="en-US" sz="1800">
                  <a:latin typeface="Calibri" panose="020F0502020204030204" charset="0"/>
                  <a:ea typeface="宋体" panose="02010600030101010101" pitchFamily="2" charset="-122"/>
                  <a:cs typeface="Times New Roman" panose="02020603050405020304" charset="0"/>
                  <a:sym typeface="+mn-ea"/>
                </a:rPr>
                <a:t> </a:t>
              </a:r>
              <a:endParaRPr lang="en-US" altLang="en-US" sz="1800">
                <a:latin typeface="Calibri" panose="020F0502020204030204" charset="0"/>
                <a:ea typeface="宋体" panose="02010600030101010101" pitchFamily="2" charset="-122"/>
                <a:cs typeface="Times New Roman" panose="02020603050405020304" charset="0"/>
                <a:sym typeface="+mn-ea"/>
              </a:endParaRPr>
            </a:p>
          </p:txBody>
        </p:sp>
      </p:grpSp>
      <p:grpSp>
        <p:nvGrpSpPr>
          <p:cNvPr id="15" name="组合 14"/>
          <p:cNvGrpSpPr/>
          <p:nvPr/>
        </p:nvGrpSpPr>
        <p:grpSpPr>
          <a:xfrm>
            <a:off x="7517130" y="1471930"/>
            <a:ext cx="4084320" cy="2075180"/>
            <a:chOff x="12279" y="1428"/>
            <a:chExt cx="6432" cy="3268"/>
          </a:xfrm>
        </p:grpSpPr>
        <p:sp>
          <p:nvSpPr>
            <p:cNvPr id="12" name="圆角矩形 11"/>
            <p:cNvSpPr/>
            <p:nvPr/>
          </p:nvSpPr>
          <p:spPr>
            <a:xfrm>
              <a:off x="12279" y="1428"/>
              <a:ext cx="6433" cy="3268"/>
            </a:xfrm>
            <a:prstGeom prst="roundRect">
              <a:avLst/>
            </a:prstGeom>
          </p:spPr>
          <p:style>
            <a:lnRef idx="0">
              <a:srgbClr val="FFFFFF"/>
            </a:lnRef>
            <a:fillRef idx="2">
              <a:schemeClr val="accent2"/>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12304" y="1514"/>
              <a:ext cx="6384" cy="3096"/>
            </a:xfrm>
            <a:prstGeom prst="rect">
              <a:avLst/>
            </a:prstGeom>
            <a:noFill/>
          </p:spPr>
          <p:txBody>
            <a:bodyPr wrap="square" rtlCol="0" anchor="t">
              <a:noAutofit/>
            </a:bodyPr>
            <a:p>
              <a:r>
                <a:rPr lang="zh-CN" sz="1800">
                  <a:latin typeface="Calibri" panose="020F0502020204030204" charset="0"/>
                  <a:ea typeface="宋体" panose="02010600030101010101" pitchFamily="2" charset="-122"/>
                  <a:sym typeface="+mn-ea"/>
                </a:rPr>
                <a:t>周边居民群体：</a:t>
              </a:r>
              <a:r>
                <a:rPr lang="zh-CN" sz="1800">
                  <a:ea typeface="宋体" panose="02010600030101010101" pitchFamily="2" charset="-122"/>
                  <a:sym typeface="+mn-ea"/>
                </a:rPr>
                <a:t>（1）年龄跨度广泛</a:t>
              </a:r>
              <a:r>
                <a:rPr lang="zh-CN" sz="1800">
                  <a:latin typeface="Calibri" panose="020F0502020204030204" charset="0"/>
                  <a:ea typeface="宋体" panose="02010600030101010101" pitchFamily="2" charset="-122"/>
                  <a:sym typeface="+mn-ea"/>
                </a:rPr>
                <a:t>，主要是独居工作人士和周边家庭。（2）需求</a:t>
              </a:r>
              <a:r>
                <a:rPr lang="zh-CN" sz="1800">
                  <a:ea typeface="宋体" panose="02010600030101010101" pitchFamily="2" charset="-122"/>
                  <a:sym typeface="+mn-ea"/>
                </a:rPr>
                <a:t>价格适中，配送范围覆盖周边区域</a:t>
              </a:r>
              <a:r>
                <a:rPr lang="zh-CN" sz="1800">
                  <a:latin typeface="Calibri" panose="020F0502020204030204" charset="0"/>
                  <a:ea typeface="宋体" panose="02010600030101010101" pitchFamily="2" charset="-122"/>
                  <a:sym typeface="+mn-ea"/>
                </a:rPr>
                <a:t>，</a:t>
              </a:r>
              <a:r>
                <a:rPr lang="zh-CN" sz="1800">
                  <a:ea typeface="宋体" panose="02010600030101010101" pitchFamily="2" charset="-122"/>
                  <a:sym typeface="+mn-ea"/>
                </a:rPr>
                <a:t>提供方便快捷的订餐体验</a:t>
              </a:r>
              <a:r>
                <a:rPr lang="zh-CN" sz="1800">
                  <a:latin typeface="Calibri" panose="020F0502020204030204" charset="0"/>
                  <a:ea typeface="宋体" panose="02010600030101010101" pitchFamily="2" charset="-122"/>
                  <a:sym typeface="+mn-ea"/>
                </a:rPr>
                <a:t>。（3）需要提供</a:t>
              </a:r>
              <a:r>
                <a:rPr lang="zh-CN" sz="1800">
                  <a:ea typeface="宋体" panose="02010600030101010101" pitchFamily="2" charset="-122"/>
                  <a:sym typeface="+mn-ea"/>
                </a:rPr>
                <a:t>快捷美食</a:t>
              </a:r>
              <a:r>
                <a:rPr lang="zh-CN" sz="1800">
                  <a:latin typeface="Calibri" panose="020F0502020204030204" charset="0"/>
                  <a:ea typeface="宋体" panose="02010600030101010101" pitchFamily="2" charset="-122"/>
                  <a:sym typeface="+mn-ea"/>
                </a:rPr>
                <a:t>和多种家常菜选择。</a:t>
              </a:r>
              <a:endParaRPr lang="zh-CN" altLang="en-US" sz="1800">
                <a:latin typeface="Calibri" panose="020F0502020204030204" charset="0"/>
                <a:ea typeface="宋体" panose="02010600030101010101" pitchFamily="2" charset="-122"/>
                <a:sym typeface="+mn-ea"/>
              </a:endParaRPr>
            </a:p>
            <a:p>
              <a:r>
                <a:rPr lang="en-US" sz="1800">
                  <a:latin typeface="Calibri" panose="020F0502020204030204" charset="0"/>
                  <a:ea typeface="宋体" panose="02010600030101010101" pitchFamily="2" charset="-122"/>
                  <a:cs typeface="Times New Roman" panose="02020603050405020304" charset="0"/>
                  <a:sym typeface="+mn-ea"/>
                </a:rPr>
                <a:t> </a:t>
              </a:r>
              <a:endParaRPr lang="en-US" altLang="en-US" sz="1800">
                <a:latin typeface="Calibri" panose="020F0502020204030204" charset="0"/>
                <a:ea typeface="宋体" panose="02010600030101010101" pitchFamily="2" charset="-122"/>
                <a:cs typeface="Times New Roman" panose="02020603050405020304" charset="0"/>
                <a:sym typeface="+mn-ea"/>
              </a:endParaRPr>
            </a:p>
          </p:txBody>
        </p:sp>
      </p:grpSp>
      <p:grpSp>
        <p:nvGrpSpPr>
          <p:cNvPr id="17" name="组合 16"/>
          <p:cNvGrpSpPr/>
          <p:nvPr/>
        </p:nvGrpSpPr>
        <p:grpSpPr>
          <a:xfrm>
            <a:off x="7517765" y="4023360"/>
            <a:ext cx="4084955" cy="2075180"/>
            <a:chOff x="12255" y="1342"/>
            <a:chExt cx="6433" cy="3268"/>
          </a:xfrm>
        </p:grpSpPr>
        <p:sp>
          <p:nvSpPr>
            <p:cNvPr id="18" name="圆角矩形 17"/>
            <p:cNvSpPr/>
            <p:nvPr/>
          </p:nvSpPr>
          <p:spPr>
            <a:xfrm>
              <a:off x="12255" y="1342"/>
              <a:ext cx="6433" cy="3268"/>
            </a:xfrm>
            <a:prstGeom prst="roundRect">
              <a:avLst/>
            </a:prstGeom>
          </p:spPr>
          <p:style>
            <a:lnRef idx="0">
              <a:srgbClr val="FFFFFF"/>
            </a:lnRef>
            <a:fillRef idx="2">
              <a:schemeClr val="accent2"/>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12304" y="1514"/>
              <a:ext cx="6384" cy="3096"/>
            </a:xfrm>
            <a:prstGeom prst="rect">
              <a:avLst/>
            </a:prstGeom>
            <a:noFill/>
          </p:spPr>
          <p:txBody>
            <a:bodyPr wrap="square" rtlCol="0" anchor="t">
              <a:noAutofit/>
            </a:bodyPr>
            <a:p>
              <a:r>
                <a:rPr lang="zh-CN" sz="1800">
                  <a:latin typeface="Calibri" panose="020F0502020204030204" charset="0"/>
                  <a:ea typeface="宋体" panose="02010600030101010101" pitchFamily="2" charset="-122"/>
                  <a:sym typeface="+mn-ea"/>
                </a:rPr>
                <a:t>周边商户群体：</a:t>
              </a:r>
              <a:r>
                <a:rPr lang="zh-CN" sz="1800">
                  <a:ea typeface="宋体" panose="02010600030101010101" pitchFamily="2" charset="-122"/>
                  <a:sym typeface="+mn-ea"/>
                </a:rPr>
                <a:t>（1）主要是</a:t>
              </a:r>
              <a:r>
                <a:rPr lang="zh-CN" sz="1800">
                  <a:latin typeface="Calibri" panose="020F0502020204030204" charset="0"/>
                  <a:ea typeface="宋体" panose="02010600030101010101" pitchFamily="2" charset="-122"/>
                  <a:sym typeface="+mn-ea"/>
                </a:rPr>
                <a:t>周边</a:t>
              </a:r>
              <a:r>
                <a:rPr lang="zh-CN" sz="1800">
                  <a:ea typeface="宋体" panose="02010600030101010101" pitchFamily="2" charset="-122"/>
                  <a:sym typeface="+mn-ea"/>
                </a:rPr>
                <a:t>餐饮业主和小商户</a:t>
              </a:r>
              <a:r>
                <a:rPr lang="zh-CN" sz="1800">
                  <a:latin typeface="Calibri" panose="020F0502020204030204" charset="0"/>
                  <a:ea typeface="宋体" panose="02010600030101010101" pitchFamily="2" charset="-122"/>
                  <a:sym typeface="+mn-ea"/>
                </a:rPr>
                <a:t>。（2）希望通过外卖服务扩大客户群体，提升营业收入。</a:t>
              </a:r>
              <a:r>
                <a:rPr lang="zh-CN" sz="1800">
                  <a:ea typeface="宋体" panose="02010600030101010101" pitchFamily="2" charset="-122"/>
                  <a:sym typeface="+mn-ea"/>
                </a:rPr>
                <a:t>（3）希望系统提供订单管理</a:t>
              </a:r>
              <a:r>
                <a:rPr lang="zh-CN" sz="1800">
                  <a:latin typeface="Calibri" panose="020F0502020204030204" charset="0"/>
                  <a:ea typeface="宋体" panose="02010600030101010101" pitchFamily="2" charset="-122"/>
                  <a:sym typeface="+mn-ea"/>
                </a:rPr>
                <a:t>，</a:t>
              </a:r>
              <a:r>
                <a:rPr lang="zh-CN" sz="1800">
                  <a:ea typeface="宋体" panose="02010600030101010101" pitchFamily="2" charset="-122"/>
                  <a:sym typeface="+mn-ea"/>
                </a:rPr>
                <a:t>推广等功能</a:t>
              </a:r>
              <a:r>
                <a:rPr lang="zh-CN" sz="1800">
                  <a:latin typeface="Calibri" panose="020F0502020204030204" charset="0"/>
                  <a:ea typeface="宋体" panose="02010600030101010101" pitchFamily="2" charset="-122"/>
                  <a:sym typeface="+mn-ea"/>
                </a:rPr>
                <a:t>，希望提供一定的技术支持。</a:t>
              </a:r>
              <a:endParaRPr lang="zh-CN" altLang="en-US" sz="1800" b="0">
                <a:latin typeface="Calibri" panose="020F0502020204030204" charset="0"/>
                <a:ea typeface="宋体" panose="02010600030101010101" pitchFamily="2" charset="-122"/>
              </a:endParaRPr>
            </a:p>
            <a:p>
              <a:r>
                <a:rPr lang="en-US" sz="1800">
                  <a:latin typeface="Calibri" panose="020F0502020204030204" charset="0"/>
                  <a:ea typeface="宋体" panose="02010600030101010101" pitchFamily="2" charset="-122"/>
                  <a:cs typeface="Times New Roman" panose="02020603050405020304" charset="0"/>
                  <a:sym typeface="+mn-ea"/>
                </a:rPr>
                <a:t> </a:t>
              </a:r>
              <a:endParaRPr lang="en-US" altLang="en-US" sz="1800">
                <a:latin typeface="Calibri" panose="020F0502020204030204" charset="0"/>
                <a:ea typeface="宋体" panose="02010600030101010101" pitchFamily="2" charset="-122"/>
                <a:cs typeface="Times New Roman" panose="02020603050405020304" charset="0"/>
                <a:sym typeface="+mn-ea"/>
              </a:endParaRPr>
            </a:p>
          </p:txBody>
        </p:sp>
      </p:gr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1634092" y="3118326"/>
            <a:ext cx="543368" cy="543367"/>
          </a:xfrm>
          <a:prstGeom prst="roundRect">
            <a:avLst/>
          </a:prstGeom>
          <a:noFill/>
          <a:ln w="12700">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414954"/>
              </a:solidFill>
              <a:cs typeface="+mn-ea"/>
              <a:sym typeface="+mn-lt"/>
            </a:endParaRPr>
          </a:p>
        </p:txBody>
      </p:sp>
      <p:sp>
        <p:nvSpPr>
          <p:cNvPr id="37" name="圆角矩形 36"/>
          <p:cNvSpPr/>
          <p:nvPr/>
        </p:nvSpPr>
        <p:spPr>
          <a:xfrm>
            <a:off x="6614296" y="3118325"/>
            <a:ext cx="543368" cy="543367"/>
          </a:xfrm>
          <a:prstGeom prst="roundRect">
            <a:avLst/>
          </a:prstGeom>
          <a:noFill/>
          <a:ln w="12700">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65">
              <a:solidFill>
                <a:srgbClr val="414954"/>
              </a:solidFill>
              <a:cs typeface="+mn-ea"/>
              <a:sym typeface="+mn-lt"/>
            </a:endParaRPr>
          </a:p>
        </p:txBody>
      </p:sp>
      <p:sp>
        <p:nvSpPr>
          <p:cNvPr id="42" name="圆角矩形 41"/>
          <p:cNvSpPr/>
          <p:nvPr/>
        </p:nvSpPr>
        <p:spPr>
          <a:xfrm>
            <a:off x="1634092" y="4409145"/>
            <a:ext cx="543368" cy="543367"/>
          </a:xfrm>
          <a:prstGeom prst="roundRect">
            <a:avLst/>
          </a:prstGeom>
          <a:noFill/>
          <a:ln w="12700">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865">
              <a:solidFill>
                <a:srgbClr val="414954"/>
              </a:solidFill>
              <a:cs typeface="+mn-ea"/>
              <a:sym typeface="+mn-lt"/>
            </a:endParaRPr>
          </a:p>
        </p:txBody>
      </p:sp>
      <p:sp>
        <p:nvSpPr>
          <p:cNvPr id="51" name="圆角矩形 50"/>
          <p:cNvSpPr/>
          <p:nvPr/>
        </p:nvSpPr>
        <p:spPr>
          <a:xfrm>
            <a:off x="6614296" y="4409145"/>
            <a:ext cx="543368" cy="543367"/>
          </a:xfrm>
          <a:prstGeom prst="roundRect">
            <a:avLst/>
          </a:prstGeom>
          <a:noFill/>
          <a:ln w="12700">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414954"/>
              </a:solidFill>
              <a:cs typeface="+mn-ea"/>
              <a:sym typeface="+mn-lt"/>
            </a:endParaRPr>
          </a:p>
        </p:txBody>
      </p:sp>
      <p:sp>
        <p:nvSpPr>
          <p:cNvPr id="11" name="文本框 10"/>
          <p:cNvSpPr txBox="1"/>
          <p:nvPr/>
        </p:nvSpPr>
        <p:spPr>
          <a:xfrm>
            <a:off x="2206459" y="3041195"/>
            <a:ext cx="4094449" cy="666115"/>
          </a:xfrm>
          <a:prstGeom prst="rect">
            <a:avLst/>
          </a:prstGeom>
          <a:noFill/>
        </p:spPr>
        <p:txBody>
          <a:bodyPr wrap="square" rtlCol="0">
            <a:spAutoFit/>
          </a:bodyPr>
          <a:lstStyle/>
          <a:p>
            <a:r>
              <a:rPr lang="zh-CN" altLang="en-US" sz="2400" dirty="0">
                <a:solidFill>
                  <a:srgbClr val="414954"/>
                </a:solidFill>
                <a:cs typeface="+mn-ea"/>
                <a:sym typeface="+mn-lt"/>
              </a:rPr>
              <a:t>选题背景与意义</a:t>
            </a:r>
            <a:endParaRPr lang="en-US" altLang="zh-CN" sz="2400" dirty="0">
              <a:solidFill>
                <a:srgbClr val="414954"/>
              </a:solidFill>
              <a:cs typeface="+mn-ea"/>
              <a:sym typeface="+mn-lt"/>
            </a:endParaRPr>
          </a:p>
          <a:p>
            <a:r>
              <a:rPr lang="en-US" altLang="zh-CN" sz="1335" dirty="0">
                <a:solidFill>
                  <a:srgbClr val="414954"/>
                </a:solidFill>
                <a:cs typeface="+mn-ea"/>
                <a:sym typeface="+mn-lt"/>
              </a:rPr>
              <a:t>Background and significance of topic selection</a:t>
            </a:r>
            <a:endParaRPr lang="zh-CN" altLang="en-US" sz="1335" dirty="0">
              <a:solidFill>
                <a:srgbClr val="414954"/>
              </a:solidFill>
              <a:cs typeface="+mn-ea"/>
              <a:sym typeface="+mn-lt"/>
            </a:endParaRPr>
          </a:p>
        </p:txBody>
      </p:sp>
      <p:sp>
        <p:nvSpPr>
          <p:cNvPr id="26" name="文本框 17"/>
          <p:cNvSpPr txBox="1"/>
          <p:nvPr/>
        </p:nvSpPr>
        <p:spPr>
          <a:xfrm>
            <a:off x="1608205" y="3178077"/>
            <a:ext cx="618744" cy="460375"/>
          </a:xfrm>
          <a:prstGeom prst="rect">
            <a:avLst/>
          </a:prstGeom>
          <a:noFill/>
        </p:spPr>
        <p:txBody>
          <a:bodyPr wrap="square" rtlCol="0">
            <a:spAutoFit/>
          </a:bodyPr>
          <a:lstStyle/>
          <a:p>
            <a:pPr algn="ctr">
              <a:defRPr/>
            </a:pPr>
            <a:r>
              <a:rPr lang="en-US" altLang="zh-CN" sz="2400" dirty="0">
                <a:solidFill>
                  <a:srgbClr val="414954"/>
                </a:solidFill>
                <a:cs typeface="+mn-ea"/>
                <a:sym typeface="+mn-lt"/>
              </a:rPr>
              <a:t>01</a:t>
            </a:r>
            <a:endParaRPr lang="en-US" altLang="zh-CN" sz="2400" dirty="0">
              <a:solidFill>
                <a:srgbClr val="414954"/>
              </a:solidFill>
              <a:cs typeface="+mn-ea"/>
              <a:sym typeface="+mn-lt"/>
            </a:endParaRPr>
          </a:p>
        </p:txBody>
      </p:sp>
      <p:sp>
        <p:nvSpPr>
          <p:cNvPr id="36" name="文本框 10"/>
          <p:cNvSpPr txBox="1"/>
          <p:nvPr/>
        </p:nvSpPr>
        <p:spPr>
          <a:xfrm>
            <a:off x="7197955" y="3030950"/>
            <a:ext cx="3621165" cy="666115"/>
          </a:xfrm>
          <a:prstGeom prst="rect">
            <a:avLst/>
          </a:prstGeom>
          <a:noFill/>
        </p:spPr>
        <p:txBody>
          <a:bodyPr wrap="square" rtlCol="0">
            <a:spAutoFit/>
          </a:bodyPr>
          <a:lstStyle/>
          <a:p>
            <a:r>
              <a:rPr lang="zh-CN" altLang="en-US" sz="2400" dirty="0">
                <a:solidFill>
                  <a:srgbClr val="414954"/>
                </a:solidFill>
                <a:cs typeface="+mn-ea"/>
                <a:sym typeface="+mn-lt"/>
              </a:rPr>
              <a:t>研究方法与思路</a:t>
            </a:r>
            <a:endParaRPr lang="en-US" altLang="zh-CN" sz="2400" dirty="0">
              <a:solidFill>
                <a:srgbClr val="414954"/>
              </a:solidFill>
              <a:cs typeface="+mn-ea"/>
              <a:sym typeface="+mn-lt"/>
            </a:endParaRPr>
          </a:p>
          <a:p>
            <a:r>
              <a:rPr lang="en-US" altLang="zh-CN" sz="1335" dirty="0">
                <a:solidFill>
                  <a:srgbClr val="414954"/>
                </a:solidFill>
                <a:cs typeface="+mn-ea"/>
                <a:sym typeface="+mn-lt"/>
              </a:rPr>
              <a:t>Research methods and ideas</a:t>
            </a:r>
            <a:endParaRPr lang="zh-CN" altLang="en-US" sz="1335" dirty="0">
              <a:solidFill>
                <a:srgbClr val="414954"/>
              </a:solidFill>
              <a:cs typeface="+mn-ea"/>
              <a:sym typeface="+mn-lt"/>
            </a:endParaRPr>
          </a:p>
        </p:txBody>
      </p:sp>
      <p:sp>
        <p:nvSpPr>
          <p:cNvPr id="38" name="文本框 17"/>
          <p:cNvSpPr txBox="1"/>
          <p:nvPr/>
        </p:nvSpPr>
        <p:spPr>
          <a:xfrm>
            <a:off x="6622699" y="3166646"/>
            <a:ext cx="618744" cy="460375"/>
          </a:xfrm>
          <a:prstGeom prst="rect">
            <a:avLst/>
          </a:prstGeom>
          <a:noFill/>
        </p:spPr>
        <p:txBody>
          <a:bodyPr wrap="square" rtlCol="0">
            <a:spAutoFit/>
          </a:bodyPr>
          <a:lstStyle/>
          <a:p>
            <a:pPr>
              <a:defRPr/>
            </a:pPr>
            <a:r>
              <a:rPr lang="en-US" altLang="zh-CN" sz="2400" dirty="0">
                <a:solidFill>
                  <a:srgbClr val="414954"/>
                </a:solidFill>
                <a:cs typeface="+mn-ea"/>
                <a:sym typeface="+mn-lt"/>
              </a:rPr>
              <a:t>02</a:t>
            </a:r>
            <a:endParaRPr lang="en-US" altLang="zh-CN" sz="2400" dirty="0">
              <a:solidFill>
                <a:srgbClr val="414954"/>
              </a:solidFill>
              <a:cs typeface="+mn-ea"/>
              <a:sym typeface="+mn-lt"/>
            </a:endParaRPr>
          </a:p>
        </p:txBody>
      </p:sp>
      <p:sp>
        <p:nvSpPr>
          <p:cNvPr id="41" name="文本框 10"/>
          <p:cNvSpPr txBox="1"/>
          <p:nvPr/>
        </p:nvSpPr>
        <p:spPr>
          <a:xfrm>
            <a:off x="2229039" y="4332017"/>
            <a:ext cx="4073703" cy="666115"/>
          </a:xfrm>
          <a:prstGeom prst="rect">
            <a:avLst/>
          </a:prstGeom>
          <a:noFill/>
        </p:spPr>
        <p:txBody>
          <a:bodyPr wrap="square" rtlCol="0">
            <a:spAutoFit/>
          </a:bodyPr>
          <a:lstStyle/>
          <a:p>
            <a:r>
              <a:rPr lang="zh-CN" altLang="en-US" sz="2400" dirty="0">
                <a:solidFill>
                  <a:srgbClr val="414954"/>
                </a:solidFill>
                <a:cs typeface="+mn-ea"/>
                <a:sym typeface="+mn-lt"/>
              </a:rPr>
              <a:t>研究成果展示与应用</a:t>
            </a:r>
            <a:endParaRPr lang="en-US" altLang="zh-CN" sz="2400" dirty="0">
              <a:solidFill>
                <a:srgbClr val="414954"/>
              </a:solidFill>
              <a:cs typeface="+mn-ea"/>
              <a:sym typeface="+mn-lt"/>
            </a:endParaRPr>
          </a:p>
          <a:p>
            <a:r>
              <a:rPr lang="en-US" altLang="zh-CN" sz="1335" dirty="0">
                <a:solidFill>
                  <a:srgbClr val="414954"/>
                </a:solidFill>
                <a:cs typeface="+mn-ea"/>
                <a:sym typeface="+mn-lt"/>
              </a:rPr>
              <a:t>Research results display and Application</a:t>
            </a:r>
            <a:endParaRPr lang="zh-CN" altLang="en-US" sz="1335" dirty="0">
              <a:solidFill>
                <a:srgbClr val="414954"/>
              </a:solidFill>
              <a:cs typeface="+mn-ea"/>
              <a:sym typeface="+mn-lt"/>
            </a:endParaRPr>
          </a:p>
        </p:txBody>
      </p:sp>
      <p:sp>
        <p:nvSpPr>
          <p:cNvPr id="43" name="文本框 17"/>
          <p:cNvSpPr txBox="1"/>
          <p:nvPr/>
        </p:nvSpPr>
        <p:spPr>
          <a:xfrm>
            <a:off x="1642495" y="4468896"/>
            <a:ext cx="618744" cy="460375"/>
          </a:xfrm>
          <a:prstGeom prst="rect">
            <a:avLst/>
          </a:prstGeom>
          <a:noFill/>
        </p:spPr>
        <p:txBody>
          <a:bodyPr wrap="square" rtlCol="0">
            <a:spAutoFit/>
          </a:bodyPr>
          <a:lstStyle/>
          <a:p>
            <a:pPr>
              <a:defRPr/>
            </a:pPr>
            <a:r>
              <a:rPr lang="en-US" altLang="zh-CN" sz="2400" dirty="0">
                <a:solidFill>
                  <a:srgbClr val="414954"/>
                </a:solidFill>
                <a:cs typeface="+mn-ea"/>
                <a:sym typeface="+mn-lt"/>
              </a:rPr>
              <a:t>03</a:t>
            </a:r>
            <a:endParaRPr lang="en-US" altLang="zh-CN" sz="2400" dirty="0">
              <a:solidFill>
                <a:srgbClr val="414954"/>
              </a:solidFill>
              <a:cs typeface="+mn-ea"/>
              <a:sym typeface="+mn-lt"/>
            </a:endParaRPr>
          </a:p>
        </p:txBody>
      </p:sp>
      <p:sp>
        <p:nvSpPr>
          <p:cNvPr id="50" name="文本框 10"/>
          <p:cNvSpPr txBox="1"/>
          <p:nvPr/>
        </p:nvSpPr>
        <p:spPr>
          <a:xfrm>
            <a:off x="7207887" y="4321770"/>
            <a:ext cx="3613073" cy="666115"/>
          </a:xfrm>
          <a:prstGeom prst="rect">
            <a:avLst/>
          </a:prstGeom>
          <a:noFill/>
        </p:spPr>
        <p:txBody>
          <a:bodyPr wrap="square" rtlCol="0">
            <a:spAutoFit/>
          </a:bodyPr>
          <a:lstStyle/>
          <a:p>
            <a:r>
              <a:rPr lang="zh-CN" altLang="en-US" sz="2400" dirty="0">
                <a:solidFill>
                  <a:srgbClr val="414954"/>
                </a:solidFill>
                <a:cs typeface="+mn-ea"/>
                <a:sym typeface="+mn-lt"/>
              </a:rPr>
              <a:t>相关建议与总结</a:t>
            </a:r>
            <a:endParaRPr lang="en-US" altLang="zh-CN" sz="2400" dirty="0">
              <a:solidFill>
                <a:srgbClr val="414954"/>
              </a:solidFill>
              <a:cs typeface="+mn-ea"/>
              <a:sym typeface="+mn-lt"/>
            </a:endParaRPr>
          </a:p>
          <a:p>
            <a:r>
              <a:rPr lang="en-US" altLang="zh-CN" sz="1335" dirty="0">
                <a:solidFill>
                  <a:srgbClr val="414954"/>
                </a:solidFill>
                <a:cs typeface="+mn-ea"/>
                <a:sym typeface="+mn-lt"/>
              </a:rPr>
              <a:t>Relevant suggestions and summarization</a:t>
            </a:r>
            <a:endParaRPr lang="zh-CN" altLang="en-US" sz="1335" dirty="0">
              <a:solidFill>
                <a:srgbClr val="414954"/>
              </a:solidFill>
              <a:cs typeface="+mn-ea"/>
              <a:sym typeface="+mn-lt"/>
            </a:endParaRPr>
          </a:p>
        </p:txBody>
      </p:sp>
      <p:sp>
        <p:nvSpPr>
          <p:cNvPr id="52" name="文本框 17"/>
          <p:cNvSpPr txBox="1"/>
          <p:nvPr/>
        </p:nvSpPr>
        <p:spPr>
          <a:xfrm>
            <a:off x="6588409" y="4468896"/>
            <a:ext cx="618744" cy="460375"/>
          </a:xfrm>
          <a:prstGeom prst="rect">
            <a:avLst/>
          </a:prstGeom>
          <a:noFill/>
        </p:spPr>
        <p:txBody>
          <a:bodyPr wrap="square" rtlCol="0">
            <a:spAutoFit/>
          </a:bodyPr>
          <a:lstStyle/>
          <a:p>
            <a:pPr algn="ctr">
              <a:defRPr/>
            </a:pPr>
            <a:r>
              <a:rPr lang="en-US" altLang="zh-CN" sz="2400" dirty="0">
                <a:solidFill>
                  <a:srgbClr val="414954"/>
                </a:solidFill>
                <a:cs typeface="+mn-ea"/>
                <a:sym typeface="+mn-lt"/>
              </a:rPr>
              <a:t>04</a:t>
            </a:r>
            <a:endParaRPr lang="en-US" altLang="zh-CN" sz="2400" dirty="0">
              <a:solidFill>
                <a:srgbClr val="414954"/>
              </a:solidFill>
              <a:cs typeface="+mn-ea"/>
              <a:sym typeface="+mn-lt"/>
            </a:endParaRPr>
          </a:p>
        </p:txBody>
      </p:sp>
      <p:sp>
        <p:nvSpPr>
          <p:cNvPr id="33" name="文本框 32"/>
          <p:cNvSpPr txBox="1"/>
          <p:nvPr/>
        </p:nvSpPr>
        <p:spPr>
          <a:xfrm>
            <a:off x="4961191" y="1146757"/>
            <a:ext cx="2269619" cy="1076325"/>
          </a:xfrm>
          <a:prstGeom prst="rect">
            <a:avLst/>
          </a:prstGeom>
          <a:noFill/>
        </p:spPr>
        <p:txBody>
          <a:bodyPr vert="horz" wrap="square" rtlCol="0">
            <a:spAutoFit/>
          </a:bodyPr>
          <a:lstStyle/>
          <a:p>
            <a:pPr algn="ctr"/>
            <a:r>
              <a:rPr lang="zh-CN" altLang="en-US" sz="6400" spc="-225" dirty="0">
                <a:solidFill>
                  <a:srgbClr val="414954"/>
                </a:solidFill>
                <a:cs typeface="+mn-ea"/>
                <a:sym typeface="+mn-lt"/>
              </a:rPr>
              <a:t>目 录</a:t>
            </a:r>
            <a:endParaRPr lang="zh-CN" altLang="en-US" sz="6400" spc="-225" dirty="0">
              <a:solidFill>
                <a:srgbClr val="414954"/>
              </a:solidFill>
              <a:cs typeface="+mn-ea"/>
              <a:sym typeface="+mn-lt"/>
            </a:endParaRPr>
          </a:p>
        </p:txBody>
      </p:sp>
      <p:sp>
        <p:nvSpPr>
          <p:cNvPr id="3" name="文本框 2"/>
          <p:cNvSpPr txBox="1"/>
          <p:nvPr/>
        </p:nvSpPr>
        <p:spPr>
          <a:xfrm>
            <a:off x="5239385" y="2056765"/>
            <a:ext cx="1772920" cy="420370"/>
          </a:xfrm>
          <a:prstGeom prst="rect">
            <a:avLst/>
          </a:prstGeom>
          <a:noFill/>
        </p:spPr>
        <p:txBody>
          <a:bodyPr vert="horz" wrap="square" rtlCol="0">
            <a:spAutoFit/>
          </a:bodyPr>
          <a:lstStyle/>
          <a:p>
            <a:pPr algn="dist"/>
            <a:r>
              <a:rPr lang="en-US" altLang="zh-CN" sz="2135" dirty="0">
                <a:solidFill>
                  <a:srgbClr val="414954"/>
                </a:solidFill>
                <a:cs typeface="+mn-ea"/>
                <a:sym typeface="+mn-lt"/>
              </a:rPr>
              <a:t>CONTENTS</a:t>
            </a:r>
            <a:endParaRPr lang="en-US" altLang="zh-CN" sz="2135" dirty="0">
              <a:solidFill>
                <a:srgbClr val="414954"/>
              </a:solidFill>
              <a:cs typeface="+mn-ea"/>
              <a:sym typeface="+mn-lt"/>
            </a:endParaRPr>
          </a:p>
        </p:txBody>
      </p:sp>
      <p:sp>
        <p:nvSpPr>
          <p:cNvPr id="2" name="矩形 1"/>
          <p:cNvSpPr/>
          <p:nvPr/>
        </p:nvSpPr>
        <p:spPr>
          <a:xfrm>
            <a:off x="5303387" y="2468941"/>
            <a:ext cx="1585227" cy="24000"/>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414954"/>
              </a:solidFill>
              <a:cs typeface="+mn-ea"/>
              <a:sym typeface="+mn-lt"/>
            </a:endParaRPr>
          </a:p>
        </p:txBody>
      </p:sp>
      <p:grpSp>
        <p:nvGrpSpPr>
          <p:cNvPr id="20" name="组合 19"/>
          <p:cNvGrpSpPr/>
          <p:nvPr/>
        </p:nvGrpSpPr>
        <p:grpSpPr>
          <a:xfrm>
            <a:off x="573139" y="535460"/>
            <a:ext cx="11045723" cy="5787081"/>
            <a:chOff x="429854" y="401595"/>
            <a:chExt cx="8284292" cy="4340311"/>
          </a:xfrm>
        </p:grpSpPr>
        <p:sp>
          <p:nvSpPr>
            <p:cNvPr id="21" name="任意多边形 20"/>
            <p:cNvSpPr/>
            <p:nvPr/>
          </p:nvSpPr>
          <p:spPr>
            <a:xfrm>
              <a:off x="429854" y="401595"/>
              <a:ext cx="8284292" cy="4340311"/>
            </a:xfrm>
            <a:custGeom>
              <a:avLst/>
              <a:gdLst>
                <a:gd name="connsiteX0" fmla="*/ 543697 w 8180173"/>
                <a:gd name="connsiteY0" fmla="*/ 12357 h 4053016"/>
                <a:gd name="connsiteX1" fmla="*/ 24714 w 8180173"/>
                <a:gd name="connsiteY1" fmla="*/ 679622 h 4053016"/>
                <a:gd name="connsiteX2" fmla="*/ 0 w 8180173"/>
                <a:gd name="connsiteY2" fmla="*/ 3336324 h 4053016"/>
                <a:gd name="connsiteX3" fmla="*/ 543697 w 8180173"/>
                <a:gd name="connsiteY3" fmla="*/ 4053016 h 4053016"/>
                <a:gd name="connsiteX4" fmla="*/ 7624119 w 8180173"/>
                <a:gd name="connsiteY4" fmla="*/ 4028303 h 4053016"/>
                <a:gd name="connsiteX5" fmla="*/ 8180173 w 8180173"/>
                <a:gd name="connsiteY5" fmla="*/ 3336324 h 4053016"/>
                <a:gd name="connsiteX6" fmla="*/ 8167816 w 8180173"/>
                <a:gd name="connsiteY6" fmla="*/ 667265 h 4053016"/>
                <a:gd name="connsiteX7" fmla="*/ 7648832 w 8180173"/>
                <a:gd name="connsiteY7" fmla="*/ 0 h 4053016"/>
                <a:gd name="connsiteX8" fmla="*/ 543697 w 8180173"/>
                <a:gd name="connsiteY8" fmla="*/ 12357 h 405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80173" h="4053016">
                  <a:moveTo>
                    <a:pt x="543697" y="12357"/>
                  </a:moveTo>
                  <a:lnTo>
                    <a:pt x="24714" y="679622"/>
                  </a:lnTo>
                  <a:lnTo>
                    <a:pt x="0" y="3336324"/>
                  </a:lnTo>
                  <a:lnTo>
                    <a:pt x="543697" y="4053016"/>
                  </a:lnTo>
                  <a:lnTo>
                    <a:pt x="7624119" y="4028303"/>
                  </a:lnTo>
                  <a:lnTo>
                    <a:pt x="8180173" y="3336324"/>
                  </a:lnTo>
                  <a:lnTo>
                    <a:pt x="8167816" y="667265"/>
                  </a:lnTo>
                  <a:lnTo>
                    <a:pt x="7648832" y="0"/>
                  </a:lnTo>
                  <a:lnTo>
                    <a:pt x="543697" y="12357"/>
                  </a:lnTo>
                  <a:close/>
                </a:path>
              </a:pathLst>
            </a:cu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sp>
          <p:nvSpPr>
            <p:cNvPr id="22" name="矩形 21"/>
            <p:cNvSpPr/>
            <p:nvPr/>
          </p:nvSpPr>
          <p:spPr>
            <a:xfrm>
              <a:off x="561252" y="526707"/>
              <a:ext cx="8021497" cy="4090086"/>
            </a:xfrm>
            <a:prstGeom prst="rect">
              <a:avLst/>
            </a:pr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grpSp>
      <p:sp>
        <p:nvSpPr>
          <p:cNvPr id="23"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1"/>
          <p:cNvSpPr txBox="1"/>
          <p:nvPr/>
        </p:nvSpPr>
        <p:spPr>
          <a:xfrm>
            <a:off x="3928269" y="1839189"/>
            <a:ext cx="4335463" cy="1076325"/>
          </a:xfrm>
          <a:prstGeom prst="rect">
            <a:avLst/>
          </a:prstGeom>
          <a:noFill/>
        </p:spPr>
        <p:txBody>
          <a:bodyPr wrap="square" lIns="91440" tIns="45720" rIns="91440" bIns="45720" rtlCol="0">
            <a:spAutoFit/>
          </a:bodyPr>
          <a:lstStyle/>
          <a:p>
            <a:pPr algn="ctr"/>
            <a:r>
              <a:rPr lang="en-US" altLang="zh-CN" sz="6400" dirty="0">
                <a:solidFill>
                  <a:srgbClr val="414954"/>
                </a:solidFill>
                <a:cs typeface="+mn-ea"/>
                <a:sym typeface="+mn-lt"/>
              </a:rPr>
              <a:t>PART 03</a:t>
            </a:r>
            <a:endParaRPr lang="zh-CN" altLang="en-US" sz="6400" dirty="0">
              <a:solidFill>
                <a:srgbClr val="414954"/>
              </a:solidFill>
              <a:cs typeface="+mn-ea"/>
              <a:sym typeface="+mn-lt"/>
            </a:endParaRPr>
          </a:p>
        </p:txBody>
      </p:sp>
      <p:grpSp>
        <p:nvGrpSpPr>
          <p:cNvPr id="7" name="组合 6"/>
          <p:cNvGrpSpPr/>
          <p:nvPr/>
        </p:nvGrpSpPr>
        <p:grpSpPr>
          <a:xfrm>
            <a:off x="573139" y="535460"/>
            <a:ext cx="11045723" cy="5787081"/>
            <a:chOff x="429854" y="401595"/>
            <a:chExt cx="8284292" cy="4340311"/>
          </a:xfrm>
        </p:grpSpPr>
        <p:sp>
          <p:nvSpPr>
            <p:cNvPr id="8" name="任意多边形 7"/>
            <p:cNvSpPr/>
            <p:nvPr/>
          </p:nvSpPr>
          <p:spPr>
            <a:xfrm>
              <a:off x="429854" y="401595"/>
              <a:ext cx="8284292" cy="4340311"/>
            </a:xfrm>
            <a:custGeom>
              <a:avLst/>
              <a:gdLst>
                <a:gd name="connsiteX0" fmla="*/ 543697 w 8180173"/>
                <a:gd name="connsiteY0" fmla="*/ 12357 h 4053016"/>
                <a:gd name="connsiteX1" fmla="*/ 24714 w 8180173"/>
                <a:gd name="connsiteY1" fmla="*/ 679622 h 4053016"/>
                <a:gd name="connsiteX2" fmla="*/ 0 w 8180173"/>
                <a:gd name="connsiteY2" fmla="*/ 3336324 h 4053016"/>
                <a:gd name="connsiteX3" fmla="*/ 543697 w 8180173"/>
                <a:gd name="connsiteY3" fmla="*/ 4053016 h 4053016"/>
                <a:gd name="connsiteX4" fmla="*/ 7624119 w 8180173"/>
                <a:gd name="connsiteY4" fmla="*/ 4028303 h 4053016"/>
                <a:gd name="connsiteX5" fmla="*/ 8180173 w 8180173"/>
                <a:gd name="connsiteY5" fmla="*/ 3336324 h 4053016"/>
                <a:gd name="connsiteX6" fmla="*/ 8167816 w 8180173"/>
                <a:gd name="connsiteY6" fmla="*/ 667265 h 4053016"/>
                <a:gd name="connsiteX7" fmla="*/ 7648832 w 8180173"/>
                <a:gd name="connsiteY7" fmla="*/ 0 h 4053016"/>
                <a:gd name="connsiteX8" fmla="*/ 543697 w 8180173"/>
                <a:gd name="connsiteY8" fmla="*/ 12357 h 405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80173" h="4053016">
                  <a:moveTo>
                    <a:pt x="543697" y="12357"/>
                  </a:moveTo>
                  <a:lnTo>
                    <a:pt x="24714" y="679622"/>
                  </a:lnTo>
                  <a:lnTo>
                    <a:pt x="0" y="3336324"/>
                  </a:lnTo>
                  <a:lnTo>
                    <a:pt x="543697" y="4053016"/>
                  </a:lnTo>
                  <a:lnTo>
                    <a:pt x="7624119" y="4028303"/>
                  </a:lnTo>
                  <a:lnTo>
                    <a:pt x="8180173" y="3336324"/>
                  </a:lnTo>
                  <a:lnTo>
                    <a:pt x="8167816" y="667265"/>
                  </a:lnTo>
                  <a:lnTo>
                    <a:pt x="7648832" y="0"/>
                  </a:lnTo>
                  <a:lnTo>
                    <a:pt x="543697" y="12357"/>
                  </a:lnTo>
                  <a:close/>
                </a:path>
              </a:pathLst>
            </a:cu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sp>
          <p:nvSpPr>
            <p:cNvPr id="9" name="矩形 8"/>
            <p:cNvSpPr/>
            <p:nvPr/>
          </p:nvSpPr>
          <p:spPr>
            <a:xfrm>
              <a:off x="561252" y="526707"/>
              <a:ext cx="8021497" cy="4090086"/>
            </a:xfrm>
            <a:prstGeom prst="rect">
              <a:avLst/>
            </a:pr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grpSp>
      <p:sp>
        <p:nvSpPr>
          <p:cNvPr id="10" name="矩形 9"/>
          <p:cNvSpPr/>
          <p:nvPr/>
        </p:nvSpPr>
        <p:spPr>
          <a:xfrm>
            <a:off x="5303387" y="2850637"/>
            <a:ext cx="1585227" cy="24000"/>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414954"/>
              </a:solidFill>
              <a:cs typeface="+mn-ea"/>
              <a:sym typeface="+mn-lt"/>
            </a:endParaRPr>
          </a:p>
        </p:txBody>
      </p:sp>
      <p:sp>
        <p:nvSpPr>
          <p:cNvPr id="11" name="文本框 10"/>
          <p:cNvSpPr txBox="1"/>
          <p:nvPr/>
        </p:nvSpPr>
        <p:spPr>
          <a:xfrm>
            <a:off x="2224036" y="3118147"/>
            <a:ext cx="7743929" cy="1158875"/>
          </a:xfrm>
          <a:prstGeom prst="rect">
            <a:avLst/>
          </a:prstGeom>
          <a:noFill/>
        </p:spPr>
        <p:txBody>
          <a:bodyPr wrap="square" rtlCol="0">
            <a:spAutoFit/>
          </a:bodyPr>
          <a:lstStyle/>
          <a:p>
            <a:pPr algn="ctr"/>
            <a:r>
              <a:rPr lang="zh-CN" altLang="en-US" sz="4800" dirty="0">
                <a:solidFill>
                  <a:srgbClr val="414954"/>
                </a:solidFill>
                <a:cs typeface="+mn-ea"/>
                <a:sym typeface="+mn-lt"/>
              </a:rPr>
              <a:t>可用性与用户体验</a:t>
            </a:r>
            <a:endParaRPr lang="en-US" altLang="zh-CN" sz="4800" dirty="0">
              <a:solidFill>
                <a:srgbClr val="414954"/>
              </a:solidFill>
              <a:cs typeface="+mn-ea"/>
              <a:sym typeface="+mn-lt"/>
            </a:endParaRPr>
          </a:p>
          <a:p>
            <a:pPr algn="ctr"/>
            <a:endParaRPr lang="zh-CN" altLang="en-US" sz="2135" dirty="0">
              <a:solidFill>
                <a:srgbClr val="414954"/>
              </a:solidFill>
              <a:cs typeface="+mn-ea"/>
              <a:sym typeface="+mn-lt"/>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619656" y="583287"/>
            <a:ext cx="4433712" cy="666115"/>
          </a:xfrm>
          <a:prstGeom prst="rect">
            <a:avLst/>
          </a:prstGeom>
          <a:noFill/>
        </p:spPr>
        <p:txBody>
          <a:bodyPr wrap="square" rtlCol="0">
            <a:spAutoFit/>
          </a:bodyPr>
          <a:lstStyle/>
          <a:p>
            <a:r>
              <a:rPr lang="zh-CN" altLang="en-US" sz="2400" dirty="0">
                <a:solidFill>
                  <a:srgbClr val="414954"/>
                </a:solidFill>
                <a:cs typeface="+mn-ea"/>
                <a:sym typeface="+mn-lt"/>
              </a:rPr>
              <a:t>可用性分析</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sp>
        <p:nvSpPr>
          <p:cNvPr id="2" name="文本框 1"/>
          <p:cNvSpPr txBox="1"/>
          <p:nvPr/>
        </p:nvSpPr>
        <p:spPr>
          <a:xfrm>
            <a:off x="715010" y="1249680"/>
            <a:ext cx="6824345" cy="398780"/>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根据可用性原则，我们将通过问卷调查分析以下方面</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11" name="圆角矩形 10"/>
          <p:cNvSpPr/>
          <p:nvPr/>
        </p:nvSpPr>
        <p:spPr>
          <a:xfrm>
            <a:off x="4686300" y="1841500"/>
            <a:ext cx="2853055" cy="14890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0">
            <a:srgbClr val="FFFFFF"/>
          </a:lnRef>
          <a:fillRef idx="1">
            <a:schemeClr val="accent1"/>
          </a:fillRef>
          <a:effectRef idx="0">
            <a:srgbClr val="FFFFFF"/>
          </a:effectRef>
          <a:fontRef idx="minor">
            <a:schemeClr val="lt1"/>
          </a:fontRef>
        </p:style>
        <p:txBody>
          <a:bodyPr rtlCol="0" anchor="ct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效率</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交互效率</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易用性</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容错性</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12" name="圆角矩形 11"/>
          <p:cNvSpPr/>
          <p:nvPr/>
        </p:nvSpPr>
        <p:spPr>
          <a:xfrm>
            <a:off x="7889240" y="3429000"/>
            <a:ext cx="2853055" cy="144843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0">
            <a:srgbClr val="FFFFFF"/>
          </a:lnRef>
          <a:fillRef idx="1">
            <a:schemeClr val="accent1"/>
          </a:fillRef>
          <a:effectRef idx="0">
            <a:srgbClr val="FFFFFF"/>
          </a:effectRef>
          <a:fontRef idx="minor">
            <a:schemeClr val="lt1"/>
          </a:fontRef>
        </p:style>
        <p:txBody>
          <a:bodyPr rtlCol="0" anchor="ct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用户满意度</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使用舒适度</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rPr>
              <a:t>用户体验</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4" name="圆角矩形 3"/>
          <p:cNvSpPr/>
          <p:nvPr/>
        </p:nvSpPr>
        <p:spPr>
          <a:xfrm>
            <a:off x="1551940" y="3429000"/>
            <a:ext cx="2853055" cy="144907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0">
            <a:srgbClr val="FFFFFF"/>
          </a:lnRef>
          <a:fillRef idx="1">
            <a:schemeClr val="accent1"/>
          </a:fillRef>
          <a:effectRef idx="0">
            <a:srgbClr val="FFFFFF"/>
          </a:effectRef>
          <a:fontRef idx="minor">
            <a:schemeClr val="lt1"/>
          </a:fontRef>
        </p:style>
        <p:txBody>
          <a:bodyPr rtlCol="0" anchor="ctr"/>
          <a:p>
            <a:pPr algn="ct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rPr>
              <a:t>内容与服务</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endParaRPr>
          </a:p>
          <a:p>
            <a:pPr algn="ct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ct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sym typeface="+mn-ea"/>
              </a:rPr>
              <a:t>关联性</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a:p>
            <a:pPr algn="ct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sym typeface="+mn-ea"/>
              </a:rPr>
              <a:t>实时性</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a:p>
            <a:pPr algn="ctr"/>
            <a:r>
              <a:rPr lang="zh-CN" altLang="en-US" sz="1600" b="1" dirty="0">
                <a:solidFill>
                  <a:schemeClr val="tx1">
                    <a:lumMod val="75000"/>
                    <a:lumOff val="25000"/>
                  </a:schemeClr>
                </a:solidFill>
                <a:latin typeface="华文中宋" panose="02010600040101010101" charset="-122"/>
                <a:ea typeface="华文中宋" panose="02010600040101010101" charset="-122"/>
                <a:cs typeface="+mn-ea"/>
                <a:sym typeface="+mn-ea"/>
              </a:rPr>
              <a:t>服务</a:t>
            </a:r>
            <a:endParaRPr lang="zh-CN" altLang="en-US" sz="1600" b="1" dirty="0">
              <a:solidFill>
                <a:schemeClr val="tx1">
                  <a:lumMod val="75000"/>
                  <a:lumOff val="25000"/>
                </a:schemeClr>
              </a:solidFill>
              <a:latin typeface="华文中宋" panose="02010600040101010101" charset="-122"/>
              <a:ea typeface="华文中宋" panose="02010600040101010101" charset="-122"/>
              <a:cs typeface="+mn-ea"/>
            </a:endParaRPr>
          </a:p>
        </p:txBody>
      </p:sp>
      <p:pic>
        <p:nvPicPr>
          <p:cNvPr id="100" name="图片 99"/>
          <p:cNvPicPr/>
          <p:nvPr/>
        </p:nvPicPr>
        <p:blipFill>
          <a:blip r:embed="rId1"/>
          <a:stretch>
            <a:fillRect/>
          </a:stretch>
        </p:blipFill>
        <p:spPr>
          <a:xfrm>
            <a:off x="5195570" y="3811270"/>
            <a:ext cx="1800000" cy="1800000"/>
          </a:xfrm>
          <a:prstGeom prst="rect">
            <a:avLst/>
          </a:prstGeom>
          <a:noFill/>
          <a:ln w="9525">
            <a:noFill/>
          </a:ln>
        </p:spPr>
      </p:pic>
      <p:pic>
        <p:nvPicPr>
          <p:cNvPr id="101" name="图片 100"/>
          <p:cNvPicPr/>
          <p:nvPr/>
        </p:nvPicPr>
        <p:blipFill>
          <a:blip r:embed="rId2"/>
          <a:stretch>
            <a:fillRect/>
          </a:stretch>
        </p:blipFill>
        <p:spPr>
          <a:xfrm>
            <a:off x="3324860" y="5119370"/>
            <a:ext cx="1080000" cy="1080000"/>
          </a:xfrm>
          <a:prstGeom prst="rect">
            <a:avLst/>
          </a:prstGeom>
          <a:noFill/>
          <a:ln w="9525">
            <a:noFill/>
          </a:ln>
        </p:spPr>
      </p:pic>
      <p:pic>
        <p:nvPicPr>
          <p:cNvPr id="10" name="图片 9"/>
          <p:cNvPicPr>
            <a:picLocks noChangeAspect="1"/>
          </p:cNvPicPr>
          <p:nvPr/>
        </p:nvPicPr>
        <p:blipFill>
          <a:blip r:embed="rId3"/>
          <a:stretch>
            <a:fillRect/>
          </a:stretch>
        </p:blipFill>
        <p:spPr>
          <a:xfrm>
            <a:off x="7889240" y="5157470"/>
            <a:ext cx="1080000" cy="1041721"/>
          </a:xfrm>
          <a:prstGeom prst="rect">
            <a:avLst/>
          </a:prstGeom>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0"/>
          <p:cNvSpPr txBox="1"/>
          <p:nvPr/>
        </p:nvSpPr>
        <p:spPr>
          <a:xfrm>
            <a:off x="619656" y="583287"/>
            <a:ext cx="4433712" cy="666115"/>
          </a:xfrm>
          <a:prstGeom prst="rect">
            <a:avLst/>
          </a:prstGeom>
          <a:noFill/>
        </p:spPr>
        <p:txBody>
          <a:bodyPr wrap="square" rtlCol="0">
            <a:spAutoFit/>
          </a:bodyPr>
          <a:lstStyle/>
          <a:p>
            <a:r>
              <a:rPr lang="zh-CN" altLang="en-US" sz="2400" dirty="0">
                <a:solidFill>
                  <a:srgbClr val="414954"/>
                </a:solidFill>
                <a:cs typeface="+mn-ea"/>
                <a:sym typeface="+mn-lt"/>
              </a:rPr>
              <a:t>用户满意度调查</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grpSp>
        <p:nvGrpSpPr>
          <p:cNvPr id="27" name="组合 26"/>
          <p:cNvGrpSpPr/>
          <p:nvPr/>
        </p:nvGrpSpPr>
        <p:grpSpPr>
          <a:xfrm>
            <a:off x="701675" y="1675130"/>
            <a:ext cx="10789285" cy="4465955"/>
            <a:chOff x="1105" y="2638"/>
            <a:chExt cx="16991" cy="7033"/>
          </a:xfrm>
        </p:grpSpPr>
        <p:grpSp>
          <p:nvGrpSpPr>
            <p:cNvPr id="17" name="组合 16"/>
            <p:cNvGrpSpPr/>
            <p:nvPr/>
          </p:nvGrpSpPr>
          <p:grpSpPr>
            <a:xfrm rot="0">
              <a:off x="1105" y="2638"/>
              <a:ext cx="5078" cy="5524"/>
              <a:chOff x="976" y="3620"/>
              <a:chExt cx="5078" cy="5524"/>
            </a:xfrm>
          </p:grpSpPr>
          <p:pic>
            <p:nvPicPr>
              <p:cNvPr id="6" name="图片 5"/>
              <p:cNvPicPr>
                <a:picLocks noChangeAspect="1"/>
              </p:cNvPicPr>
              <p:nvPr/>
            </p:nvPicPr>
            <p:blipFill>
              <a:blip r:embed="rId1"/>
              <a:stretch>
                <a:fillRect/>
              </a:stretch>
            </p:blipFill>
            <p:spPr>
              <a:xfrm>
                <a:off x="976" y="4758"/>
                <a:ext cx="5079" cy="4386"/>
              </a:xfrm>
              <a:prstGeom prst="rect">
                <a:avLst/>
              </a:prstGeom>
              <a:effectLst>
                <a:glow rad="63500">
                  <a:schemeClr val="accent5">
                    <a:satMod val="175000"/>
                    <a:alpha val="40000"/>
                  </a:schemeClr>
                </a:glow>
              </a:effectLst>
            </p:spPr>
          </p:pic>
          <p:sp>
            <p:nvSpPr>
              <p:cNvPr id="12" name="文本框 11"/>
              <p:cNvSpPr txBox="1"/>
              <p:nvPr/>
            </p:nvSpPr>
            <p:spPr>
              <a:xfrm>
                <a:off x="2185" y="3620"/>
                <a:ext cx="2662" cy="628"/>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内容性体验</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grpSp>
        <p:grpSp>
          <p:nvGrpSpPr>
            <p:cNvPr id="16" name="组合 15"/>
            <p:cNvGrpSpPr/>
            <p:nvPr/>
          </p:nvGrpSpPr>
          <p:grpSpPr>
            <a:xfrm rot="0">
              <a:off x="6666" y="2638"/>
              <a:ext cx="5340" cy="5524"/>
              <a:chOff x="6537" y="3620"/>
              <a:chExt cx="5340" cy="5524"/>
            </a:xfrm>
          </p:grpSpPr>
          <p:pic>
            <p:nvPicPr>
              <p:cNvPr id="8" name="图片 7"/>
              <p:cNvPicPr>
                <a:picLocks noChangeAspect="1"/>
              </p:cNvPicPr>
              <p:nvPr/>
            </p:nvPicPr>
            <p:blipFill>
              <a:blip r:embed="rId2"/>
              <a:stretch>
                <a:fillRect/>
              </a:stretch>
            </p:blipFill>
            <p:spPr>
              <a:xfrm>
                <a:off x="6537" y="4757"/>
                <a:ext cx="5340" cy="4387"/>
              </a:xfrm>
              <a:prstGeom prst="rect">
                <a:avLst/>
              </a:prstGeom>
              <a:effectLst>
                <a:glow rad="63500">
                  <a:schemeClr val="accent5">
                    <a:satMod val="175000"/>
                    <a:alpha val="40000"/>
                  </a:schemeClr>
                </a:glow>
              </a:effectLst>
            </p:spPr>
          </p:pic>
          <p:sp>
            <p:nvSpPr>
              <p:cNvPr id="13" name="文本框 12"/>
              <p:cNvSpPr txBox="1"/>
              <p:nvPr/>
            </p:nvSpPr>
            <p:spPr>
              <a:xfrm>
                <a:off x="7876" y="3620"/>
                <a:ext cx="2662" cy="628"/>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功能性体验</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grpSp>
        <p:grpSp>
          <p:nvGrpSpPr>
            <p:cNvPr id="15" name="组合 14"/>
            <p:cNvGrpSpPr/>
            <p:nvPr/>
          </p:nvGrpSpPr>
          <p:grpSpPr>
            <a:xfrm rot="0">
              <a:off x="12488" y="2638"/>
              <a:ext cx="5608" cy="5521"/>
              <a:chOff x="12359" y="3620"/>
              <a:chExt cx="5608" cy="5521"/>
            </a:xfrm>
          </p:grpSpPr>
          <p:pic>
            <p:nvPicPr>
              <p:cNvPr id="10" name="图片 9"/>
              <p:cNvPicPr>
                <a:picLocks noChangeAspect="1"/>
              </p:cNvPicPr>
              <p:nvPr/>
            </p:nvPicPr>
            <p:blipFill>
              <a:blip r:embed="rId3"/>
              <a:stretch>
                <a:fillRect/>
              </a:stretch>
            </p:blipFill>
            <p:spPr>
              <a:xfrm>
                <a:off x="12359" y="4757"/>
                <a:ext cx="5608" cy="4385"/>
              </a:xfrm>
              <a:prstGeom prst="rect">
                <a:avLst/>
              </a:prstGeom>
              <a:effectLst>
                <a:glow rad="63500">
                  <a:schemeClr val="accent5">
                    <a:satMod val="175000"/>
                    <a:alpha val="40000"/>
                  </a:schemeClr>
                </a:glow>
              </a:effectLst>
            </p:spPr>
          </p:pic>
          <p:sp>
            <p:nvSpPr>
              <p:cNvPr id="14" name="文本框 13"/>
              <p:cNvSpPr txBox="1"/>
              <p:nvPr/>
            </p:nvSpPr>
            <p:spPr>
              <a:xfrm>
                <a:off x="13832" y="3620"/>
                <a:ext cx="2662" cy="628"/>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易用性体验</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grpSp>
        <p:sp>
          <p:nvSpPr>
            <p:cNvPr id="24" name="文本框 23"/>
            <p:cNvSpPr txBox="1"/>
            <p:nvPr/>
          </p:nvSpPr>
          <p:spPr>
            <a:xfrm>
              <a:off x="1349" y="8558"/>
              <a:ext cx="4590" cy="1113"/>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在内容性方面</a:t>
              </a:r>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60%</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以上的用户比较满意</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25" name="文本框 24"/>
            <p:cNvSpPr txBox="1"/>
            <p:nvPr/>
          </p:nvSpPr>
          <p:spPr>
            <a:xfrm>
              <a:off x="7041" y="8558"/>
              <a:ext cx="4590" cy="1113"/>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在功能性方面</a:t>
              </a:r>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75%</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以上的用户比较满意</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26" name="文本框 25"/>
            <p:cNvSpPr txBox="1"/>
            <p:nvPr/>
          </p:nvSpPr>
          <p:spPr>
            <a:xfrm>
              <a:off x="12997" y="8558"/>
              <a:ext cx="4590" cy="1113"/>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在易用性方面</a:t>
              </a:r>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70%</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以上的用户比较满意</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gr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0"/>
          <p:cNvSpPr txBox="1"/>
          <p:nvPr/>
        </p:nvSpPr>
        <p:spPr>
          <a:xfrm>
            <a:off x="619656" y="583287"/>
            <a:ext cx="4433712" cy="666115"/>
          </a:xfrm>
          <a:prstGeom prst="rect">
            <a:avLst/>
          </a:prstGeom>
          <a:noFill/>
        </p:spPr>
        <p:txBody>
          <a:bodyPr wrap="square" rtlCol="0">
            <a:spAutoFit/>
          </a:bodyPr>
          <a:lstStyle/>
          <a:p>
            <a:r>
              <a:rPr lang="zh-CN" altLang="en-US" sz="2400" dirty="0">
                <a:solidFill>
                  <a:srgbClr val="414954"/>
                </a:solidFill>
                <a:cs typeface="+mn-ea"/>
                <a:sym typeface="+mn-lt"/>
              </a:rPr>
              <a:t>用户反馈与改进方向</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grpSp>
        <p:nvGrpSpPr>
          <p:cNvPr id="7" name="组合 6"/>
          <p:cNvGrpSpPr/>
          <p:nvPr/>
        </p:nvGrpSpPr>
        <p:grpSpPr>
          <a:xfrm>
            <a:off x="801370" y="1313180"/>
            <a:ext cx="3648710" cy="4803775"/>
            <a:chOff x="1861" y="2068"/>
            <a:chExt cx="5746" cy="7565"/>
          </a:xfrm>
        </p:grpSpPr>
        <p:sp>
          <p:nvSpPr>
            <p:cNvPr id="3" name="文本框 2"/>
            <p:cNvSpPr txBox="1"/>
            <p:nvPr/>
          </p:nvSpPr>
          <p:spPr>
            <a:xfrm>
              <a:off x="3403" y="2068"/>
              <a:ext cx="2662" cy="628"/>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总体体验</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4" name="文本框 3"/>
            <p:cNvSpPr txBox="1"/>
            <p:nvPr/>
          </p:nvSpPr>
          <p:spPr>
            <a:xfrm>
              <a:off x="2285" y="8035"/>
              <a:ext cx="4898" cy="1598"/>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总体体验评分中（</a:t>
              </a:r>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5</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分制）</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85%</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左右的用户</a:t>
              </a:r>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4</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分以上，</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综合评分</a:t>
              </a:r>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4.1</a:t>
              </a:r>
              <a:endParaRPr lang="en-US" altLang="zh-CN" sz="2000" b="1" dirty="0">
                <a:solidFill>
                  <a:schemeClr val="tx1">
                    <a:lumMod val="75000"/>
                    <a:lumOff val="25000"/>
                  </a:schemeClr>
                </a:solidFill>
                <a:latin typeface="华文中宋" panose="02010600040101010101" charset="-122"/>
                <a:ea typeface="华文中宋" panose="02010600040101010101" charset="-122"/>
                <a:cs typeface="+mn-ea"/>
              </a:endParaRPr>
            </a:p>
          </p:txBody>
        </p:sp>
        <p:pic>
          <p:nvPicPr>
            <p:cNvPr id="5" name="图片 4"/>
            <p:cNvPicPr>
              <a:picLocks noChangeAspect="1"/>
            </p:cNvPicPr>
            <p:nvPr/>
          </p:nvPicPr>
          <p:blipFill>
            <a:blip r:embed="rId1"/>
            <a:stretch>
              <a:fillRect/>
            </a:stretch>
          </p:blipFill>
          <p:spPr>
            <a:xfrm>
              <a:off x="1861" y="3100"/>
              <a:ext cx="5746" cy="4629"/>
            </a:xfrm>
            <a:prstGeom prst="rect">
              <a:avLst/>
            </a:prstGeom>
          </p:spPr>
        </p:pic>
      </p:grpSp>
      <p:grpSp>
        <p:nvGrpSpPr>
          <p:cNvPr id="18" name="组合 17"/>
          <p:cNvGrpSpPr/>
          <p:nvPr/>
        </p:nvGrpSpPr>
        <p:grpSpPr>
          <a:xfrm>
            <a:off x="5483860" y="1313180"/>
            <a:ext cx="5678170" cy="3789045"/>
            <a:chOff x="8636" y="2068"/>
            <a:chExt cx="8942" cy="5967"/>
          </a:xfrm>
        </p:grpSpPr>
        <p:sp>
          <p:nvSpPr>
            <p:cNvPr id="9" name="圆角矩形 8"/>
            <p:cNvSpPr/>
            <p:nvPr/>
          </p:nvSpPr>
          <p:spPr>
            <a:xfrm>
              <a:off x="8636" y="3401"/>
              <a:ext cx="8943" cy="4634"/>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问卷调查中商户样本不足，需要进一步调研，完善与商户相关的功能。</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l"/>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l"/>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交互界面设计和响应速度仍需提高，进一步提高用户体验。</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l"/>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l"/>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增加点评功能，营造良好的社区环境，满足用户</a:t>
              </a:r>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吃在同济</a:t>
              </a:r>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的使用需求。</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p>
              <a:pPr algn="l"/>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sp>
          <p:nvSpPr>
            <p:cNvPr id="11" name="文本框 10"/>
            <p:cNvSpPr txBox="1"/>
            <p:nvPr/>
          </p:nvSpPr>
          <p:spPr>
            <a:xfrm>
              <a:off x="8636" y="2068"/>
              <a:ext cx="2662" cy="628"/>
            </a:xfrm>
            <a:prstGeom prst="rect">
              <a:avLst/>
            </a:prstGeom>
            <a:noFill/>
          </p:spPr>
          <p:txBody>
            <a:bodyPr wrap="square" rtlCol="0">
              <a:spAutoFit/>
            </a:bodyPr>
            <a:p>
              <a:pPr algn="ctr">
                <a:buClrTx/>
                <a:buSzTx/>
                <a:buFontTx/>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改进方向</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gr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248025" y="2076787"/>
            <a:ext cx="5696585" cy="1568450"/>
          </a:xfrm>
          <a:prstGeom prst="rect">
            <a:avLst/>
          </a:prstGeom>
          <a:noFill/>
        </p:spPr>
        <p:txBody>
          <a:bodyPr wrap="square" lIns="91440" tIns="45720" rIns="91440" bIns="45720" rtlCol="0">
            <a:spAutoFit/>
          </a:bodyPr>
          <a:lstStyle/>
          <a:p>
            <a:pPr algn="ctr">
              <a:defRPr/>
            </a:pPr>
            <a:r>
              <a:rPr lang="en-US" altLang="zh-CN" sz="9600" b="1" dirty="0">
                <a:solidFill>
                  <a:srgbClr val="414954"/>
                </a:solidFill>
                <a:cs typeface="+mn-ea"/>
                <a:sym typeface="+mn-lt"/>
              </a:rPr>
              <a:t>THANKS</a:t>
            </a:r>
            <a:endParaRPr lang="en-US" altLang="zh-CN" sz="9600" b="1" dirty="0">
              <a:solidFill>
                <a:srgbClr val="414954"/>
              </a:solidFill>
              <a:cs typeface="+mn-ea"/>
              <a:sym typeface="+mn-lt"/>
            </a:endParaRPr>
          </a:p>
        </p:txBody>
      </p:sp>
      <p:grpSp>
        <p:nvGrpSpPr>
          <p:cNvPr id="6" name="组合 5"/>
          <p:cNvGrpSpPr/>
          <p:nvPr/>
        </p:nvGrpSpPr>
        <p:grpSpPr>
          <a:xfrm>
            <a:off x="573139" y="535460"/>
            <a:ext cx="11045723" cy="5787081"/>
            <a:chOff x="429854" y="401595"/>
            <a:chExt cx="8284292" cy="4340311"/>
          </a:xfrm>
        </p:grpSpPr>
        <p:sp>
          <p:nvSpPr>
            <p:cNvPr id="7" name="任意多边形 6"/>
            <p:cNvSpPr/>
            <p:nvPr/>
          </p:nvSpPr>
          <p:spPr>
            <a:xfrm>
              <a:off x="429854" y="401595"/>
              <a:ext cx="8284292" cy="4340311"/>
            </a:xfrm>
            <a:custGeom>
              <a:avLst/>
              <a:gdLst>
                <a:gd name="connsiteX0" fmla="*/ 543697 w 8180173"/>
                <a:gd name="connsiteY0" fmla="*/ 12357 h 4053016"/>
                <a:gd name="connsiteX1" fmla="*/ 24714 w 8180173"/>
                <a:gd name="connsiteY1" fmla="*/ 679622 h 4053016"/>
                <a:gd name="connsiteX2" fmla="*/ 0 w 8180173"/>
                <a:gd name="connsiteY2" fmla="*/ 3336324 h 4053016"/>
                <a:gd name="connsiteX3" fmla="*/ 543697 w 8180173"/>
                <a:gd name="connsiteY3" fmla="*/ 4053016 h 4053016"/>
                <a:gd name="connsiteX4" fmla="*/ 7624119 w 8180173"/>
                <a:gd name="connsiteY4" fmla="*/ 4028303 h 4053016"/>
                <a:gd name="connsiteX5" fmla="*/ 8180173 w 8180173"/>
                <a:gd name="connsiteY5" fmla="*/ 3336324 h 4053016"/>
                <a:gd name="connsiteX6" fmla="*/ 8167816 w 8180173"/>
                <a:gd name="connsiteY6" fmla="*/ 667265 h 4053016"/>
                <a:gd name="connsiteX7" fmla="*/ 7648832 w 8180173"/>
                <a:gd name="connsiteY7" fmla="*/ 0 h 4053016"/>
                <a:gd name="connsiteX8" fmla="*/ 543697 w 8180173"/>
                <a:gd name="connsiteY8" fmla="*/ 12357 h 405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80173" h="4053016">
                  <a:moveTo>
                    <a:pt x="543697" y="12357"/>
                  </a:moveTo>
                  <a:lnTo>
                    <a:pt x="24714" y="679622"/>
                  </a:lnTo>
                  <a:lnTo>
                    <a:pt x="0" y="3336324"/>
                  </a:lnTo>
                  <a:lnTo>
                    <a:pt x="543697" y="4053016"/>
                  </a:lnTo>
                  <a:lnTo>
                    <a:pt x="7624119" y="4028303"/>
                  </a:lnTo>
                  <a:lnTo>
                    <a:pt x="8180173" y="3336324"/>
                  </a:lnTo>
                  <a:lnTo>
                    <a:pt x="8167816" y="667265"/>
                  </a:lnTo>
                  <a:lnTo>
                    <a:pt x="7648832" y="0"/>
                  </a:lnTo>
                  <a:lnTo>
                    <a:pt x="543697" y="12357"/>
                  </a:lnTo>
                  <a:close/>
                </a:path>
              </a:pathLst>
            </a:cu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sp>
          <p:nvSpPr>
            <p:cNvPr id="8" name="矩形 7"/>
            <p:cNvSpPr/>
            <p:nvPr/>
          </p:nvSpPr>
          <p:spPr>
            <a:xfrm>
              <a:off x="561252" y="526707"/>
              <a:ext cx="8021497" cy="4090086"/>
            </a:xfrm>
            <a:prstGeom prst="rect">
              <a:avLst/>
            </a:pr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grpSp>
      <p:graphicFrame>
        <p:nvGraphicFramePr>
          <p:cNvPr id="4" name="表格 3"/>
          <p:cNvGraphicFramePr/>
          <p:nvPr/>
        </p:nvGraphicFramePr>
        <p:xfrm>
          <a:off x="1830070" y="3535680"/>
          <a:ext cx="8532495" cy="1981200"/>
        </p:xfrm>
        <a:graphic>
          <a:graphicData uri="http://schemas.openxmlformats.org/drawingml/2006/table">
            <a:tbl>
              <a:tblPr firstRow="1" bandRow="1">
                <a:tableStyleId>{5C22544A-7EE6-4342-B048-85BDC9FD1C3A}</a:tableStyleId>
              </a:tblPr>
              <a:tblGrid>
                <a:gridCol w="1990090"/>
                <a:gridCol w="5025390"/>
                <a:gridCol w="1517015"/>
              </a:tblGrid>
              <a:tr h="381000">
                <a:tc>
                  <a:txBody>
                    <a:bodyPr/>
                    <a:p>
                      <a:pPr algn="ctr" defTabSz="685800">
                        <a:buClrTx/>
                        <a:buSzTx/>
                        <a:buFontTx/>
                        <a:buNone/>
                      </a:pPr>
                      <a:r>
                        <a:rPr lang="zh-CN" altLang="en-US" sz="2000" dirty="0">
                          <a:solidFill>
                            <a:schemeClr val="tx1">
                              <a:lumMod val="75000"/>
                              <a:lumOff val="25000"/>
                            </a:schemeClr>
                          </a:solidFill>
                          <a:latin typeface="华文中宋" panose="02010600040101010101" charset="-122"/>
                          <a:ea typeface="华文中宋" panose="02010600040101010101" charset="-122"/>
                          <a:cs typeface="+mn-ea"/>
                        </a:rPr>
                        <a:t>姓名</a:t>
                      </a:r>
                      <a:endParaRPr lang="zh-CN" altLang="en-US" sz="2000"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60000"/>
                        <a:lumOff val="40000"/>
                      </a:schemeClr>
                    </a:solidFill>
                  </a:tcPr>
                </a:tc>
                <a:tc>
                  <a:txBody>
                    <a:bodyPr/>
                    <a:p>
                      <a:pPr algn="ctr" defTabSz="685800">
                        <a:buClrTx/>
                        <a:buSzTx/>
                        <a:buFontTx/>
                        <a:buNone/>
                      </a:pPr>
                      <a:r>
                        <a:rPr lang="zh-CN" altLang="en-US" sz="2000" dirty="0">
                          <a:solidFill>
                            <a:schemeClr val="tx1">
                              <a:lumMod val="75000"/>
                              <a:lumOff val="25000"/>
                            </a:schemeClr>
                          </a:solidFill>
                          <a:latin typeface="华文中宋" panose="02010600040101010101" charset="-122"/>
                          <a:ea typeface="华文中宋" panose="02010600040101010101" charset="-122"/>
                          <a:cs typeface="+mn-ea"/>
                        </a:rPr>
                        <a:t>负责模块</a:t>
                      </a:r>
                      <a:endParaRPr lang="zh-CN" altLang="en-US" sz="2000"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60000"/>
                        <a:lumOff val="40000"/>
                      </a:schemeClr>
                    </a:solidFill>
                  </a:tcPr>
                </a:tc>
                <a:tc>
                  <a:txBody>
                    <a:bodyPr/>
                    <a:p>
                      <a:pPr algn="ctr" defTabSz="685800">
                        <a:buClrTx/>
                        <a:buSzTx/>
                        <a:buFontTx/>
                        <a:buNone/>
                      </a:pPr>
                      <a:r>
                        <a:rPr lang="zh-CN" altLang="en-US" sz="2000" dirty="0">
                          <a:solidFill>
                            <a:schemeClr val="tx1">
                              <a:lumMod val="75000"/>
                              <a:lumOff val="25000"/>
                            </a:schemeClr>
                          </a:solidFill>
                          <a:latin typeface="华文中宋" panose="02010600040101010101" charset="-122"/>
                          <a:ea typeface="华文中宋" panose="02010600040101010101" charset="-122"/>
                          <a:cs typeface="+mn-ea"/>
                        </a:rPr>
                        <a:t>总体贡献度</a:t>
                      </a:r>
                      <a:endParaRPr lang="zh-CN" altLang="en-US" sz="2000"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60000"/>
                        <a:lumOff val="40000"/>
                      </a:schemeClr>
                    </a:solidFill>
                  </a:tcPr>
                </a:tc>
              </a:tr>
              <a:tr h="381000">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王浩</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可用性及用户体验，移动端交互界面设计</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25%</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r>
              <a:tr h="381000">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rPr>
                        <a:t>王谦</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需求分析，网页端交互界面设计</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25%</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r>
              <a:tr h="391160">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黄宇轩</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需求分析，网页端交互界面设计</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25%</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r>
              <a:tr h="381000">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史君宝</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背景调研与市场研究，移动端交互界面设计</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c>
                  <a:txBody>
                    <a:bodyPr/>
                    <a:p>
                      <a:pPr algn="ctr" defTabSz="685800">
                        <a:buClrTx/>
                        <a:buSzTx/>
                        <a:buFontTx/>
                        <a:buNone/>
                      </a:pP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25%</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a:txBody>
                  <a:tcPr>
                    <a:solidFill>
                      <a:schemeClr val="accent1">
                        <a:lumMod val="20000"/>
                        <a:lumOff val="8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70325" y="-330835"/>
            <a:ext cx="7762875" cy="4257675"/>
          </a:xfrm>
          <a:prstGeom prst="rect">
            <a:avLst/>
          </a:prstGeom>
        </p:spPr>
      </p:pic>
      <p:sp>
        <p:nvSpPr>
          <p:cNvPr id="5" name="矩形 4"/>
          <p:cNvSpPr/>
          <p:nvPr/>
        </p:nvSpPr>
        <p:spPr>
          <a:xfrm>
            <a:off x="4313555" y="377190"/>
            <a:ext cx="2151380" cy="793115"/>
          </a:xfrm>
          <a:prstGeom prst="rect">
            <a:avLst/>
          </a:prstGeom>
        </p:spPr>
        <p:style>
          <a:lnRef idx="2">
            <a:schemeClr val="accent2"/>
          </a:lnRef>
          <a:fillRef idx="2">
            <a:schemeClr val="accent2"/>
          </a:fillRef>
          <a:effectRef idx="0">
            <a:srgbClr val="FFFFFF"/>
          </a:effectRef>
          <a:fontRef idx="minor">
            <a:schemeClr val="lt1"/>
          </a:fontRef>
        </p:style>
        <p:txBody>
          <a:bodyPr rtlCol="0" anchor="ctr"/>
          <a:p>
            <a:pPr algn="ctr"/>
            <a:r>
              <a:rPr lang="en-US" altLang="zh-CN" sz="1600">
                <a:latin typeface="宋体" panose="02010600030101010101" pitchFamily="2" charset="-122"/>
                <a:ea typeface="宋体" panose="02010600030101010101" pitchFamily="2" charset="-122"/>
              </a:rPr>
              <a:t>UserCall</a:t>
            </a:r>
            <a:endParaRPr lang="en-US" altLang="zh-CN" sz="1600">
              <a:latin typeface="宋体" panose="02010600030101010101" pitchFamily="2" charset="-122"/>
              <a:ea typeface="宋体" panose="02010600030101010101" pitchFamily="2" charset="-122"/>
            </a:endParaRPr>
          </a:p>
          <a:p>
            <a:pPr algn="ctr"/>
            <a:r>
              <a:rPr lang="zh-CN" altLang="en-US" sz="1600">
                <a:latin typeface="宋体" panose="02010600030101010101" pitchFamily="2" charset="-122"/>
                <a:ea typeface="宋体" panose="02010600030101010101" pitchFamily="2" charset="-122"/>
              </a:rPr>
              <a:t>用户调用</a:t>
            </a:r>
            <a:endParaRPr lang="zh-CN" altLang="en-US" sz="1600">
              <a:latin typeface="宋体" panose="02010600030101010101" pitchFamily="2" charset="-122"/>
              <a:ea typeface="宋体" panose="02010600030101010101" pitchFamily="2" charset="-122"/>
            </a:endParaRPr>
          </a:p>
        </p:txBody>
      </p:sp>
      <p:sp>
        <p:nvSpPr>
          <p:cNvPr id="11" name="矩形 10"/>
          <p:cNvSpPr/>
          <p:nvPr/>
        </p:nvSpPr>
        <p:spPr>
          <a:xfrm>
            <a:off x="4313555" y="1558290"/>
            <a:ext cx="2151380" cy="793115"/>
          </a:xfrm>
          <a:prstGeom prst="rect">
            <a:avLst/>
          </a:prstGeom>
        </p:spPr>
        <p:style>
          <a:lnRef idx="2">
            <a:schemeClr val="accent2"/>
          </a:lnRef>
          <a:fillRef idx="2">
            <a:schemeClr val="accent2"/>
          </a:fillRef>
          <a:effectRef idx="0">
            <a:srgbClr val="FFFFFF"/>
          </a:effectRef>
          <a:fontRef idx="minor">
            <a:schemeClr val="lt1"/>
          </a:fontRef>
        </p:style>
        <p:txBody>
          <a:bodyPr rtlCol="0" anchor="ctr"/>
          <a:p>
            <a:pPr algn="ctr"/>
            <a:r>
              <a:rPr lang="en-US" altLang="zh-CN" sz="1600">
                <a:latin typeface="宋体" panose="02010600030101010101" pitchFamily="2" charset="-122"/>
                <a:ea typeface="宋体" panose="02010600030101010101" pitchFamily="2" charset="-122"/>
              </a:rPr>
              <a:t>SystemCall</a:t>
            </a:r>
            <a:endParaRPr lang="en-US" altLang="zh-CN" sz="1600">
              <a:latin typeface="宋体" panose="02010600030101010101" pitchFamily="2" charset="-122"/>
              <a:ea typeface="宋体" panose="02010600030101010101" pitchFamily="2" charset="-122"/>
            </a:endParaRPr>
          </a:p>
          <a:p>
            <a:pPr algn="ctr"/>
            <a:r>
              <a:rPr lang="zh-CN" altLang="en-US" sz="1600">
                <a:latin typeface="宋体" panose="02010600030101010101" pitchFamily="2" charset="-122"/>
                <a:ea typeface="宋体" panose="02010600030101010101" pitchFamily="2" charset="-122"/>
              </a:rPr>
              <a:t>系统调用</a:t>
            </a:r>
            <a:endParaRPr lang="zh-CN" altLang="en-US" sz="1600">
              <a:latin typeface="宋体" panose="02010600030101010101" pitchFamily="2" charset="-122"/>
              <a:ea typeface="宋体" panose="02010600030101010101" pitchFamily="2" charset="-122"/>
            </a:endParaRPr>
          </a:p>
        </p:txBody>
      </p:sp>
      <p:sp>
        <p:nvSpPr>
          <p:cNvPr id="12" name="矩形 11"/>
          <p:cNvSpPr/>
          <p:nvPr/>
        </p:nvSpPr>
        <p:spPr>
          <a:xfrm>
            <a:off x="257175" y="3999230"/>
            <a:ext cx="2151380" cy="793115"/>
          </a:xfrm>
          <a:prstGeom prst="rect">
            <a:avLst/>
          </a:prstGeom>
        </p:spPr>
        <p:style>
          <a:lnRef idx="2">
            <a:schemeClr val="accent2"/>
          </a:lnRef>
          <a:fillRef idx="2">
            <a:schemeClr val="accent2"/>
          </a:fillRef>
          <a:effectRef idx="0">
            <a:srgbClr val="FFFFFF"/>
          </a:effectRef>
          <a:fontRef idx="minor">
            <a:schemeClr val="lt1"/>
          </a:fontRef>
        </p:style>
        <p:txBody>
          <a:bodyPr rtlCol="0" anchor="ctr"/>
          <a:p>
            <a:pPr algn="ctr"/>
            <a:r>
              <a:rPr lang="en-US" altLang="zh-CN" sz="1600">
                <a:latin typeface="宋体" panose="02010600030101010101" pitchFamily="2" charset="-122"/>
                <a:ea typeface="宋体" panose="02010600030101010101" pitchFamily="2" charset="-122"/>
              </a:rPr>
              <a:t>CacheManager</a:t>
            </a:r>
            <a:endParaRPr lang="en-US" altLang="zh-CN" sz="1600">
              <a:latin typeface="宋体" panose="02010600030101010101" pitchFamily="2" charset="-122"/>
              <a:ea typeface="宋体" panose="02010600030101010101" pitchFamily="2" charset="-122"/>
            </a:endParaRPr>
          </a:p>
          <a:p>
            <a:pPr algn="ctr"/>
            <a:r>
              <a:rPr lang="zh-CN" altLang="en-US" sz="1600">
                <a:latin typeface="宋体" panose="02010600030101010101" pitchFamily="2" charset="-122"/>
                <a:ea typeface="宋体" panose="02010600030101010101" pitchFamily="2" charset="-122"/>
              </a:rPr>
              <a:t>缓存管理</a:t>
            </a:r>
            <a:endParaRPr lang="zh-CN" altLang="en-US" sz="1600">
              <a:latin typeface="宋体" panose="02010600030101010101" pitchFamily="2" charset="-122"/>
              <a:ea typeface="宋体" panose="02010600030101010101" pitchFamily="2" charset="-122"/>
            </a:endParaRPr>
          </a:p>
        </p:txBody>
      </p:sp>
      <p:sp>
        <p:nvSpPr>
          <p:cNvPr id="13" name="矩形 12"/>
          <p:cNvSpPr/>
          <p:nvPr/>
        </p:nvSpPr>
        <p:spPr>
          <a:xfrm>
            <a:off x="257175" y="2635885"/>
            <a:ext cx="2151380" cy="793115"/>
          </a:xfrm>
          <a:prstGeom prst="rect">
            <a:avLst/>
          </a:prstGeom>
        </p:spPr>
        <p:style>
          <a:lnRef idx="2">
            <a:schemeClr val="accent2"/>
          </a:lnRef>
          <a:fillRef idx="2">
            <a:schemeClr val="accent2"/>
          </a:fillRef>
          <a:effectRef idx="0">
            <a:srgbClr val="FFFFFF"/>
          </a:effectRef>
          <a:fontRef idx="minor">
            <a:schemeClr val="lt1"/>
          </a:fontRef>
        </p:style>
        <p:txBody>
          <a:bodyPr rtlCol="0" anchor="ctr"/>
          <a:p>
            <a:pPr algn="ctr"/>
            <a:r>
              <a:rPr lang="en-US" altLang="zh-CN" sz="1600">
                <a:latin typeface="宋体" panose="02010600030101010101" pitchFamily="2" charset="-122"/>
                <a:ea typeface="宋体" panose="02010600030101010101" pitchFamily="2" charset="-122"/>
              </a:rPr>
              <a:t>FileSystem</a:t>
            </a:r>
            <a:endParaRPr lang="en-US" altLang="zh-CN" sz="1600">
              <a:latin typeface="宋体" panose="02010600030101010101" pitchFamily="2" charset="-122"/>
              <a:ea typeface="宋体" panose="02010600030101010101" pitchFamily="2" charset="-122"/>
            </a:endParaRPr>
          </a:p>
          <a:p>
            <a:pPr algn="ctr"/>
            <a:r>
              <a:rPr lang="zh-CN" altLang="en-US" sz="1600">
                <a:latin typeface="宋体" panose="02010600030101010101" pitchFamily="2" charset="-122"/>
                <a:ea typeface="宋体" panose="02010600030101010101" pitchFamily="2" charset="-122"/>
              </a:rPr>
              <a:t>文件管理</a:t>
            </a:r>
            <a:endParaRPr lang="zh-CN" altLang="en-US" sz="1600">
              <a:latin typeface="宋体" panose="02010600030101010101" pitchFamily="2" charset="-122"/>
              <a:ea typeface="宋体" panose="02010600030101010101" pitchFamily="2" charset="-122"/>
            </a:endParaRPr>
          </a:p>
        </p:txBody>
      </p:sp>
      <p:sp>
        <p:nvSpPr>
          <p:cNvPr id="14" name="矩形 13"/>
          <p:cNvSpPr/>
          <p:nvPr/>
        </p:nvSpPr>
        <p:spPr>
          <a:xfrm>
            <a:off x="257175" y="5466715"/>
            <a:ext cx="2151380" cy="793115"/>
          </a:xfrm>
          <a:prstGeom prst="rect">
            <a:avLst/>
          </a:prstGeom>
        </p:spPr>
        <p:style>
          <a:lnRef idx="2">
            <a:schemeClr val="accent2"/>
          </a:lnRef>
          <a:fillRef idx="2">
            <a:schemeClr val="accent2"/>
          </a:fillRef>
          <a:effectRef idx="0">
            <a:srgbClr val="FFFFFF"/>
          </a:effectRef>
          <a:fontRef idx="minor">
            <a:schemeClr val="lt1"/>
          </a:fontRef>
        </p:style>
        <p:txBody>
          <a:bodyPr rtlCol="0" anchor="ctr"/>
          <a:p>
            <a:pPr algn="ctr"/>
            <a:r>
              <a:rPr lang="en-US" altLang="zh-CN" sz="1600">
                <a:latin typeface="宋体" panose="02010600030101010101" pitchFamily="2" charset="-122"/>
                <a:ea typeface="宋体" panose="02010600030101010101" pitchFamily="2" charset="-122"/>
              </a:rPr>
              <a:t>DiskManager</a:t>
            </a:r>
            <a:endParaRPr lang="en-US" altLang="zh-CN" sz="1600">
              <a:latin typeface="宋体" panose="02010600030101010101" pitchFamily="2" charset="-122"/>
              <a:ea typeface="宋体" panose="02010600030101010101" pitchFamily="2" charset="-122"/>
            </a:endParaRPr>
          </a:p>
          <a:p>
            <a:pPr algn="ctr"/>
            <a:r>
              <a:rPr lang="zh-CN" altLang="en-US" sz="1600">
                <a:latin typeface="宋体" panose="02010600030101010101" pitchFamily="2" charset="-122"/>
                <a:ea typeface="宋体" panose="02010600030101010101" pitchFamily="2" charset="-122"/>
              </a:rPr>
              <a:t>磁盘调用</a:t>
            </a:r>
            <a:endParaRPr lang="zh-CN" altLang="en-US" sz="1600">
              <a:latin typeface="宋体" panose="02010600030101010101" pitchFamily="2" charset="-122"/>
              <a:ea typeface="宋体" panose="02010600030101010101" pitchFamily="2" charset="-122"/>
            </a:endParaRPr>
          </a:p>
        </p:txBody>
      </p:sp>
      <p:sp>
        <p:nvSpPr>
          <p:cNvPr id="15" name="矩形 14"/>
          <p:cNvSpPr/>
          <p:nvPr/>
        </p:nvSpPr>
        <p:spPr>
          <a:xfrm>
            <a:off x="3281045" y="3612515"/>
            <a:ext cx="2151380" cy="793115"/>
          </a:xfrm>
          <a:prstGeom prst="rect">
            <a:avLst/>
          </a:prstGeom>
        </p:spPr>
        <p:style>
          <a:lnRef idx="2">
            <a:schemeClr val="accent2"/>
          </a:lnRef>
          <a:fillRef idx="2">
            <a:schemeClr val="accent2"/>
          </a:fillRef>
          <a:effectRef idx="0">
            <a:srgbClr val="FFFFFF"/>
          </a:effectRef>
          <a:fontRef idx="minor">
            <a:schemeClr val="lt1"/>
          </a:fontRef>
        </p:style>
        <p:txBody>
          <a:bodyPr rtlCol="0" anchor="ctr"/>
          <a:p>
            <a:pPr algn="ctr"/>
            <a:r>
              <a:rPr lang="en-US" altLang="zh-CN" sz="1600">
                <a:latin typeface="宋体" panose="02010600030101010101" pitchFamily="2" charset="-122"/>
                <a:ea typeface="宋体" panose="02010600030101010101" pitchFamily="2" charset="-122"/>
              </a:rPr>
              <a:t>OpenFileTable</a:t>
            </a:r>
            <a:endParaRPr lang="en-US" altLang="zh-CN" sz="1600">
              <a:latin typeface="宋体" panose="02010600030101010101" pitchFamily="2" charset="-122"/>
              <a:ea typeface="宋体" panose="02010600030101010101" pitchFamily="2" charset="-122"/>
            </a:endParaRPr>
          </a:p>
          <a:p>
            <a:pPr algn="ctr"/>
            <a:r>
              <a:rPr lang="zh-CN" altLang="en-US" sz="1600">
                <a:latin typeface="宋体" panose="02010600030101010101" pitchFamily="2" charset="-122"/>
                <a:ea typeface="宋体" panose="02010600030101010101" pitchFamily="2" charset="-122"/>
              </a:rPr>
              <a:t>打开文件表</a:t>
            </a:r>
            <a:endParaRPr lang="zh-CN" altLang="en-US" sz="1600">
              <a:latin typeface="宋体" panose="02010600030101010101" pitchFamily="2" charset="-122"/>
              <a:ea typeface="宋体" panose="02010600030101010101" pitchFamily="2" charset="-122"/>
            </a:endParaRPr>
          </a:p>
        </p:txBody>
      </p:sp>
      <p:sp>
        <p:nvSpPr>
          <p:cNvPr id="16" name="矩形 15"/>
          <p:cNvSpPr/>
          <p:nvPr/>
        </p:nvSpPr>
        <p:spPr>
          <a:xfrm>
            <a:off x="5776595" y="3612515"/>
            <a:ext cx="2151380" cy="793115"/>
          </a:xfrm>
          <a:prstGeom prst="rect">
            <a:avLst/>
          </a:prstGeom>
        </p:spPr>
        <p:style>
          <a:lnRef idx="2">
            <a:schemeClr val="accent2"/>
          </a:lnRef>
          <a:fillRef idx="2">
            <a:schemeClr val="accent2"/>
          </a:fillRef>
          <a:effectRef idx="0">
            <a:srgbClr val="FFFFFF"/>
          </a:effectRef>
          <a:fontRef idx="minor">
            <a:schemeClr val="lt1"/>
          </a:fontRef>
        </p:style>
        <p:txBody>
          <a:bodyPr rtlCol="0" anchor="ctr"/>
          <a:p>
            <a:pPr algn="ctr"/>
            <a:r>
              <a:rPr lang="en-US" altLang="zh-CN" sz="1600">
                <a:latin typeface="宋体" panose="02010600030101010101" pitchFamily="2" charset="-122"/>
                <a:ea typeface="宋体" panose="02010600030101010101" pitchFamily="2" charset="-122"/>
              </a:rPr>
              <a:t>InodeTable</a:t>
            </a:r>
            <a:endParaRPr lang="en-US" altLang="zh-CN" sz="1600">
              <a:latin typeface="宋体" panose="02010600030101010101" pitchFamily="2" charset="-122"/>
              <a:ea typeface="宋体" panose="02010600030101010101" pitchFamily="2" charset="-122"/>
            </a:endParaRPr>
          </a:p>
          <a:p>
            <a:pPr algn="ctr"/>
            <a:r>
              <a:rPr lang="zh-CN" altLang="en-US" sz="1600">
                <a:latin typeface="宋体" panose="02010600030101010101" pitchFamily="2" charset="-122"/>
                <a:ea typeface="宋体" panose="02010600030101010101" pitchFamily="2" charset="-122"/>
              </a:rPr>
              <a:t>内存</a:t>
            </a:r>
            <a:r>
              <a:rPr lang="en-US" altLang="zh-CN" sz="1600">
                <a:latin typeface="宋体" panose="02010600030101010101" pitchFamily="2" charset="-122"/>
                <a:ea typeface="宋体" panose="02010600030101010101" pitchFamily="2" charset="-122"/>
              </a:rPr>
              <a:t>Inode</a:t>
            </a:r>
            <a:r>
              <a:rPr lang="zh-CN" altLang="en-US" sz="1600">
                <a:latin typeface="宋体" panose="02010600030101010101" pitchFamily="2" charset="-122"/>
                <a:ea typeface="宋体" panose="02010600030101010101" pitchFamily="2" charset="-122"/>
              </a:rPr>
              <a:t>表</a:t>
            </a:r>
            <a:endParaRPr lang="zh-CN" altLang="en-US" sz="16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0"/>
          <p:cNvSpPr txBox="1"/>
          <p:nvPr/>
        </p:nvSpPr>
        <p:spPr>
          <a:xfrm>
            <a:off x="619655" y="583287"/>
            <a:ext cx="4456292" cy="666115"/>
          </a:xfrm>
          <a:prstGeom prst="rect">
            <a:avLst/>
          </a:prstGeom>
          <a:noFill/>
        </p:spPr>
        <p:txBody>
          <a:bodyPr wrap="square" rtlCol="0">
            <a:spAutoFit/>
          </a:bodyPr>
          <a:lstStyle/>
          <a:p>
            <a:r>
              <a:rPr lang="zh-CN" altLang="en-US" sz="2400" dirty="0">
                <a:solidFill>
                  <a:srgbClr val="414954"/>
                </a:solidFill>
                <a:cs typeface="+mn-ea"/>
                <a:sym typeface="+mn-lt"/>
              </a:rPr>
              <a:t>总体介绍</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sp>
        <p:nvSpPr>
          <p:cNvPr id="27" name="矩形 22"/>
          <p:cNvSpPr/>
          <p:nvPr/>
        </p:nvSpPr>
        <p:spPr bwMode="auto">
          <a:xfrm>
            <a:off x="6593205" y="1724025"/>
            <a:ext cx="5241925" cy="4206875"/>
          </a:xfrm>
          <a:prstGeom prst="rect">
            <a:avLst/>
          </a:prstGeom>
          <a:blipFill dpi="0" rotWithShape="1">
            <a:blip r:embed="rId1" cstate="screen">
              <a:extLst>
                <a:ext uri="{BEBA8EAE-BF5A-486C-A8C5-ECC9F3942E4B}">
                  <a14:imgProps xmlns:a14="http://schemas.microsoft.com/office/drawing/2010/main">
                    <a14:imgLayer r:embed="rId2">
                      <a14:imgEffect>
                        <a14:saturation sat="33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lt1"/>
              </a:solidFill>
              <a:cs typeface="+mn-ea"/>
              <a:sym typeface="+mn-lt"/>
            </a:endParaRPr>
          </a:p>
        </p:txBody>
      </p:sp>
      <p:sp>
        <p:nvSpPr>
          <p:cNvPr id="4" name="文本框 1"/>
          <p:cNvSpPr txBox="1"/>
          <p:nvPr/>
        </p:nvSpPr>
        <p:spPr>
          <a:xfrm>
            <a:off x="785495" y="2292985"/>
            <a:ext cx="5462270" cy="1621790"/>
          </a:xfrm>
          <a:prstGeom prst="rect">
            <a:avLst/>
          </a:prstGeom>
          <a:noFill/>
        </p:spPr>
        <p:txBody>
          <a:bodyPr lIns="91440" tIns="45720" rIns="91440" bIns="45720" anchor="t" anchorCtr="0"/>
          <a:lstStyle/>
          <a:p>
            <a:pPr>
              <a:lnSpc>
                <a:spcPct val="130000"/>
              </a:lnSpc>
              <a:spcBef>
                <a:spcPts val="0"/>
              </a:spcBef>
              <a:spcAft>
                <a:spcPts val="0"/>
              </a:spcAft>
            </a:pPr>
            <a:endParaRPr lang="en-US" altLang="zh-CN" sz="1335" dirty="0">
              <a:solidFill>
                <a:schemeClr val="tx1">
                  <a:lumMod val="75000"/>
                  <a:lumOff val="25000"/>
                </a:schemeClr>
              </a:solidFill>
              <a:cs typeface="+mn-ea"/>
              <a:sym typeface="+mn-lt"/>
            </a:endParaRPr>
          </a:p>
          <a:p>
            <a:pPr>
              <a:lnSpc>
                <a:spcPct val="130000"/>
              </a:lnSpc>
              <a:spcBef>
                <a:spcPts val="0"/>
              </a:spcBef>
              <a:spcAft>
                <a:spcPts val="0"/>
              </a:spcAft>
            </a:pPr>
            <a:endParaRPr lang="en-US" altLang="zh-CN" sz="1335" dirty="0">
              <a:solidFill>
                <a:schemeClr val="tx1">
                  <a:lumMod val="75000"/>
                  <a:lumOff val="25000"/>
                </a:schemeClr>
              </a:solidFill>
              <a:cs typeface="+mn-ea"/>
              <a:sym typeface="+mn-lt"/>
            </a:endParaRPr>
          </a:p>
        </p:txBody>
      </p:sp>
      <p:sp>
        <p:nvSpPr>
          <p:cNvPr id="5" name="文本框 1"/>
          <p:cNvSpPr txBox="1"/>
          <p:nvPr/>
        </p:nvSpPr>
        <p:spPr>
          <a:xfrm>
            <a:off x="785495" y="1413510"/>
            <a:ext cx="5462270" cy="1621790"/>
          </a:xfrm>
          <a:prstGeom prst="rect">
            <a:avLst/>
          </a:prstGeom>
          <a:noFill/>
        </p:spPr>
        <p:txBody>
          <a:bodyPr lIns="91440" tIns="45720" rIns="91440" bIns="45720" anchor="t" anchorCtr="0"/>
          <a:lstStyle/>
          <a:p>
            <a:pPr indent="457200">
              <a:lnSpc>
                <a:spcPct val="130000"/>
              </a:lnSpc>
              <a:spcBef>
                <a:spcPts val="0"/>
              </a:spcBef>
              <a:spcAft>
                <a:spcPts val="0"/>
              </a:spcAft>
            </a:pPr>
            <a:r>
              <a:rPr sz="2000" dirty="0">
                <a:solidFill>
                  <a:schemeClr val="tx1">
                    <a:lumMod val="75000"/>
                    <a:lumOff val="25000"/>
                  </a:schemeClr>
                </a:solidFill>
                <a:cs typeface="+mn-ea"/>
                <a:sym typeface="+mn-lt"/>
              </a:rPr>
              <a:t>同济点餐系统是由同济大学学生自主开发的一款面向嘉定校区及周边商圈的外卖配送系统平台。</a:t>
            </a:r>
            <a:endParaRPr sz="2000" dirty="0">
              <a:solidFill>
                <a:schemeClr val="tx1">
                  <a:lumMod val="75000"/>
                  <a:lumOff val="25000"/>
                </a:schemeClr>
              </a:solidFill>
              <a:cs typeface="+mn-ea"/>
              <a:sym typeface="+mn-lt"/>
            </a:endParaRPr>
          </a:p>
          <a:p>
            <a:pPr indent="457200">
              <a:lnSpc>
                <a:spcPct val="130000"/>
              </a:lnSpc>
              <a:spcBef>
                <a:spcPts val="0"/>
              </a:spcBef>
              <a:spcAft>
                <a:spcPts val="0"/>
              </a:spcAft>
            </a:pPr>
            <a:endParaRPr sz="2000" dirty="0">
              <a:solidFill>
                <a:schemeClr val="tx1">
                  <a:lumMod val="75000"/>
                  <a:lumOff val="25000"/>
                </a:schemeClr>
              </a:solidFill>
              <a:cs typeface="+mn-ea"/>
              <a:sym typeface="+mn-lt"/>
            </a:endParaRPr>
          </a:p>
          <a:p>
            <a:pPr indent="457200">
              <a:lnSpc>
                <a:spcPct val="130000"/>
              </a:lnSpc>
              <a:spcBef>
                <a:spcPts val="0"/>
              </a:spcBef>
              <a:spcAft>
                <a:spcPts val="0"/>
              </a:spcAft>
            </a:pPr>
            <a:r>
              <a:rPr sz="2000" dirty="0">
                <a:solidFill>
                  <a:schemeClr val="tx1">
                    <a:lumMod val="75000"/>
                    <a:lumOff val="25000"/>
                  </a:schemeClr>
                </a:solidFill>
                <a:cs typeface="+mn-ea"/>
                <a:sym typeface="+mn-lt"/>
              </a:rPr>
              <a:t>平台功能简单明确，通过注册并登录后，用户可以浏览各餐厅菜单，实时下单，商家按时配送，满足用户的就餐需求。</a:t>
            </a:r>
            <a:endParaRPr sz="2000" dirty="0">
              <a:solidFill>
                <a:schemeClr val="tx1">
                  <a:lumMod val="75000"/>
                  <a:lumOff val="25000"/>
                </a:schemeClr>
              </a:solidFill>
              <a:cs typeface="+mn-ea"/>
              <a:sym typeface="+mn-lt"/>
            </a:endParaRPr>
          </a:p>
          <a:p>
            <a:pPr indent="457200">
              <a:lnSpc>
                <a:spcPct val="130000"/>
              </a:lnSpc>
              <a:spcBef>
                <a:spcPts val="0"/>
              </a:spcBef>
              <a:spcAft>
                <a:spcPts val="0"/>
              </a:spcAft>
            </a:pPr>
            <a:endParaRPr sz="2000" dirty="0">
              <a:solidFill>
                <a:schemeClr val="tx1">
                  <a:lumMod val="75000"/>
                  <a:lumOff val="25000"/>
                </a:schemeClr>
              </a:solidFill>
              <a:cs typeface="+mn-ea"/>
              <a:sym typeface="+mn-lt"/>
            </a:endParaRPr>
          </a:p>
          <a:p>
            <a:pPr indent="457200">
              <a:lnSpc>
                <a:spcPct val="130000"/>
              </a:lnSpc>
              <a:spcBef>
                <a:spcPts val="0"/>
              </a:spcBef>
              <a:spcAft>
                <a:spcPts val="0"/>
              </a:spcAft>
            </a:pPr>
            <a:r>
              <a:rPr sz="2000" dirty="0">
                <a:solidFill>
                  <a:schemeClr val="tx1">
                    <a:lumMod val="75000"/>
                    <a:lumOff val="25000"/>
                  </a:schemeClr>
                </a:solidFill>
                <a:cs typeface="+mn-ea"/>
                <a:sym typeface="+mn-lt"/>
              </a:rPr>
              <a:t>平台提供网页端和微信小程序两种使用方式，能够为嘉定学生及附近居民提供多样化的美食选择，便利的生活方式，为用户营造良好的使用体验。</a:t>
            </a:r>
            <a:endParaRPr sz="2000" dirty="0">
              <a:solidFill>
                <a:schemeClr val="tx1">
                  <a:lumMod val="75000"/>
                  <a:lumOff val="25000"/>
                </a:schemeClr>
              </a:solidFill>
              <a:cs typeface="+mn-ea"/>
              <a:sym typeface="+mn-lt"/>
            </a:endParaRPr>
          </a:p>
          <a:p>
            <a:pPr>
              <a:lnSpc>
                <a:spcPct val="130000"/>
              </a:lnSpc>
              <a:spcBef>
                <a:spcPts val="0"/>
              </a:spcBef>
              <a:spcAft>
                <a:spcPts val="0"/>
              </a:spcAft>
            </a:pPr>
            <a:endParaRPr lang="en-US" altLang="zh-CN" sz="2000" dirty="0">
              <a:solidFill>
                <a:schemeClr val="tx1">
                  <a:lumMod val="75000"/>
                  <a:lumOff val="25000"/>
                </a:schemeClr>
              </a:solidFill>
              <a:cs typeface="+mn-ea"/>
              <a:sym typeface="+mn-lt"/>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1"/>
          <p:cNvSpPr txBox="1"/>
          <p:nvPr/>
        </p:nvSpPr>
        <p:spPr>
          <a:xfrm>
            <a:off x="3928269" y="1839189"/>
            <a:ext cx="4335463" cy="1076325"/>
          </a:xfrm>
          <a:prstGeom prst="rect">
            <a:avLst/>
          </a:prstGeom>
          <a:noFill/>
        </p:spPr>
        <p:txBody>
          <a:bodyPr wrap="square" lIns="91440" tIns="45720" rIns="91440" bIns="45720" rtlCol="0">
            <a:spAutoFit/>
          </a:bodyPr>
          <a:lstStyle/>
          <a:p>
            <a:pPr algn="ctr"/>
            <a:r>
              <a:rPr lang="en-US" altLang="zh-CN" sz="6400" dirty="0">
                <a:solidFill>
                  <a:srgbClr val="414954"/>
                </a:solidFill>
                <a:cs typeface="+mn-ea"/>
                <a:sym typeface="+mn-lt"/>
              </a:rPr>
              <a:t>PART 01</a:t>
            </a:r>
            <a:endParaRPr lang="zh-CN" altLang="en-US" sz="6400" dirty="0">
              <a:solidFill>
                <a:srgbClr val="414954"/>
              </a:solidFill>
              <a:cs typeface="+mn-ea"/>
              <a:sym typeface="+mn-lt"/>
            </a:endParaRPr>
          </a:p>
        </p:txBody>
      </p:sp>
      <p:sp>
        <p:nvSpPr>
          <p:cNvPr id="8" name="文本框 10"/>
          <p:cNvSpPr txBox="1"/>
          <p:nvPr/>
        </p:nvSpPr>
        <p:spPr>
          <a:xfrm>
            <a:off x="2255573" y="3118147"/>
            <a:ext cx="7680853" cy="1158875"/>
          </a:xfrm>
          <a:prstGeom prst="rect">
            <a:avLst/>
          </a:prstGeom>
          <a:noFill/>
        </p:spPr>
        <p:txBody>
          <a:bodyPr wrap="square" rtlCol="0">
            <a:spAutoFit/>
          </a:bodyPr>
          <a:lstStyle/>
          <a:p>
            <a:pPr algn="ctr"/>
            <a:r>
              <a:rPr lang="zh-CN" altLang="en-US" sz="4800" b="1" dirty="0">
                <a:solidFill>
                  <a:srgbClr val="414954"/>
                </a:solidFill>
                <a:cs typeface="+mn-ea"/>
                <a:sym typeface="+mn-lt"/>
              </a:rPr>
              <a:t>项目介绍</a:t>
            </a:r>
            <a:endParaRPr lang="en-US" altLang="zh-CN" sz="4800" b="1" dirty="0">
              <a:solidFill>
                <a:srgbClr val="414954"/>
              </a:solidFill>
              <a:cs typeface="+mn-ea"/>
              <a:sym typeface="+mn-lt"/>
            </a:endParaRPr>
          </a:p>
          <a:p>
            <a:pPr algn="ctr"/>
            <a:endParaRPr lang="zh-CN" altLang="en-US" sz="2135" dirty="0">
              <a:solidFill>
                <a:srgbClr val="414954"/>
              </a:solidFill>
              <a:cs typeface="+mn-ea"/>
              <a:sym typeface="+mn-lt"/>
            </a:endParaRPr>
          </a:p>
        </p:txBody>
      </p:sp>
      <p:grpSp>
        <p:nvGrpSpPr>
          <p:cNvPr id="9" name="组合 8"/>
          <p:cNvGrpSpPr/>
          <p:nvPr/>
        </p:nvGrpSpPr>
        <p:grpSpPr>
          <a:xfrm>
            <a:off x="573139" y="535460"/>
            <a:ext cx="11045723" cy="5787081"/>
            <a:chOff x="429854" y="401595"/>
            <a:chExt cx="8284292" cy="4340311"/>
          </a:xfrm>
        </p:grpSpPr>
        <p:sp>
          <p:nvSpPr>
            <p:cNvPr id="10" name="任意多边形 9"/>
            <p:cNvSpPr/>
            <p:nvPr/>
          </p:nvSpPr>
          <p:spPr>
            <a:xfrm>
              <a:off x="429854" y="401595"/>
              <a:ext cx="8284292" cy="4340311"/>
            </a:xfrm>
            <a:custGeom>
              <a:avLst/>
              <a:gdLst>
                <a:gd name="connsiteX0" fmla="*/ 543697 w 8180173"/>
                <a:gd name="connsiteY0" fmla="*/ 12357 h 4053016"/>
                <a:gd name="connsiteX1" fmla="*/ 24714 w 8180173"/>
                <a:gd name="connsiteY1" fmla="*/ 679622 h 4053016"/>
                <a:gd name="connsiteX2" fmla="*/ 0 w 8180173"/>
                <a:gd name="connsiteY2" fmla="*/ 3336324 h 4053016"/>
                <a:gd name="connsiteX3" fmla="*/ 543697 w 8180173"/>
                <a:gd name="connsiteY3" fmla="*/ 4053016 h 4053016"/>
                <a:gd name="connsiteX4" fmla="*/ 7624119 w 8180173"/>
                <a:gd name="connsiteY4" fmla="*/ 4028303 h 4053016"/>
                <a:gd name="connsiteX5" fmla="*/ 8180173 w 8180173"/>
                <a:gd name="connsiteY5" fmla="*/ 3336324 h 4053016"/>
                <a:gd name="connsiteX6" fmla="*/ 8167816 w 8180173"/>
                <a:gd name="connsiteY6" fmla="*/ 667265 h 4053016"/>
                <a:gd name="connsiteX7" fmla="*/ 7648832 w 8180173"/>
                <a:gd name="connsiteY7" fmla="*/ 0 h 4053016"/>
                <a:gd name="connsiteX8" fmla="*/ 543697 w 8180173"/>
                <a:gd name="connsiteY8" fmla="*/ 12357 h 405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80173" h="4053016">
                  <a:moveTo>
                    <a:pt x="543697" y="12357"/>
                  </a:moveTo>
                  <a:lnTo>
                    <a:pt x="24714" y="679622"/>
                  </a:lnTo>
                  <a:lnTo>
                    <a:pt x="0" y="3336324"/>
                  </a:lnTo>
                  <a:lnTo>
                    <a:pt x="543697" y="4053016"/>
                  </a:lnTo>
                  <a:lnTo>
                    <a:pt x="7624119" y="4028303"/>
                  </a:lnTo>
                  <a:lnTo>
                    <a:pt x="8180173" y="3336324"/>
                  </a:lnTo>
                  <a:lnTo>
                    <a:pt x="8167816" y="667265"/>
                  </a:lnTo>
                  <a:lnTo>
                    <a:pt x="7648832" y="0"/>
                  </a:lnTo>
                  <a:lnTo>
                    <a:pt x="543697" y="12357"/>
                  </a:lnTo>
                  <a:close/>
                </a:path>
              </a:pathLst>
            </a:cu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sp>
          <p:nvSpPr>
            <p:cNvPr id="11" name="矩形 10"/>
            <p:cNvSpPr/>
            <p:nvPr/>
          </p:nvSpPr>
          <p:spPr>
            <a:xfrm>
              <a:off x="561252" y="526707"/>
              <a:ext cx="8021497" cy="4090086"/>
            </a:xfrm>
            <a:prstGeom prst="rect">
              <a:avLst/>
            </a:pr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grpSp>
      <p:sp>
        <p:nvSpPr>
          <p:cNvPr id="12" name="矩形 11"/>
          <p:cNvSpPr/>
          <p:nvPr/>
        </p:nvSpPr>
        <p:spPr>
          <a:xfrm>
            <a:off x="5303387" y="2850637"/>
            <a:ext cx="1585227" cy="24000"/>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414954"/>
              </a:solidFill>
              <a:cs typeface="+mn-ea"/>
              <a:sym typeface="+mn-lt"/>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19655" y="583287"/>
            <a:ext cx="4456292" cy="666115"/>
          </a:xfrm>
          <a:prstGeom prst="rect">
            <a:avLst/>
          </a:prstGeom>
          <a:noFill/>
        </p:spPr>
        <p:txBody>
          <a:bodyPr wrap="square" rtlCol="0">
            <a:spAutoFit/>
          </a:bodyPr>
          <a:lstStyle/>
          <a:p>
            <a:r>
              <a:rPr lang="zh-CN" altLang="en-US" sz="2400" dirty="0">
                <a:solidFill>
                  <a:srgbClr val="414954"/>
                </a:solidFill>
                <a:cs typeface="+mn-ea"/>
                <a:sym typeface="+mn-lt"/>
              </a:rPr>
              <a:t>项目背景</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pic>
        <p:nvPicPr>
          <p:cNvPr id="2" name="图片 1"/>
          <p:cNvPicPr>
            <a:picLocks noChangeAspect="1"/>
          </p:cNvPicPr>
          <p:nvPr/>
        </p:nvPicPr>
        <p:blipFill>
          <a:blip r:embed="rId1"/>
          <a:stretch>
            <a:fillRect/>
          </a:stretch>
        </p:blipFill>
        <p:spPr>
          <a:xfrm>
            <a:off x="619760" y="1501140"/>
            <a:ext cx="6246495" cy="3607435"/>
          </a:xfrm>
          <a:prstGeom prst="rect">
            <a:avLst/>
          </a:prstGeom>
        </p:spPr>
      </p:pic>
      <p:sp>
        <p:nvSpPr>
          <p:cNvPr id="13" name="文本框 12"/>
          <p:cNvSpPr/>
          <p:nvPr>
            <p:custDataLst>
              <p:tags r:id="rId2"/>
            </p:custDataLst>
          </p:nvPr>
        </p:nvSpPr>
        <p:spPr>
          <a:xfrm>
            <a:off x="7119620" y="1647190"/>
            <a:ext cx="4617085" cy="3303270"/>
          </a:xfrm>
          <a:prstGeom prst="rect">
            <a:avLst/>
          </a:prstGeom>
        </p:spPr>
        <p:txBody>
          <a:bodyPr wrap="square">
            <a:noAutofit/>
          </a:bodyPr>
          <a:p>
            <a:pPr indent="457200" algn="l" fontAlgn="auto">
              <a:lnSpc>
                <a:spcPct val="130000"/>
              </a:lnSpc>
            </a:pPr>
            <a:r>
              <a:rPr lang="en-US" altLang="zh-CN" sz="2000" dirty="0">
                <a:solidFill>
                  <a:schemeClr val="tx1">
                    <a:lumMod val="75000"/>
                    <a:lumOff val="25000"/>
                  </a:schemeClr>
                </a:solidFill>
                <a:cs typeface="+mn-ea"/>
                <a:sym typeface="+mn-lt"/>
              </a:rPr>
              <a:t>2022</a:t>
            </a:r>
            <a:r>
              <a:rPr lang="zh-CN" altLang="en-US" sz="2000" dirty="0">
                <a:solidFill>
                  <a:schemeClr val="tx1">
                    <a:lumMod val="75000"/>
                    <a:lumOff val="25000"/>
                  </a:schemeClr>
                </a:solidFill>
                <a:cs typeface="+mn-ea"/>
                <a:sym typeface="+mn-lt"/>
              </a:rPr>
              <a:t>年中国在线外卖市场规模首次突破万亿，在</a:t>
            </a:r>
            <a:r>
              <a:rPr lang="en-US" altLang="zh-CN" sz="2000" dirty="0">
                <a:solidFill>
                  <a:schemeClr val="tx1">
                    <a:lumMod val="75000"/>
                    <a:lumOff val="25000"/>
                  </a:schemeClr>
                </a:solidFill>
                <a:cs typeface="+mn-ea"/>
                <a:sym typeface="+mn-lt"/>
              </a:rPr>
              <a:t>2023</a:t>
            </a:r>
            <a:r>
              <a:rPr lang="zh-CN" altLang="en-US" sz="2000" dirty="0">
                <a:solidFill>
                  <a:schemeClr val="tx1">
                    <a:lumMod val="75000"/>
                    <a:lumOff val="25000"/>
                  </a:schemeClr>
                </a:solidFill>
                <a:cs typeface="+mn-ea"/>
                <a:sym typeface="+mn-lt"/>
              </a:rPr>
              <a:t>年仍然保持着近</a:t>
            </a:r>
            <a:r>
              <a:rPr lang="en-US" altLang="zh-CN" sz="2000" dirty="0">
                <a:solidFill>
                  <a:schemeClr val="tx1">
                    <a:lumMod val="75000"/>
                    <a:lumOff val="25000"/>
                  </a:schemeClr>
                </a:solidFill>
                <a:cs typeface="+mn-ea"/>
                <a:sym typeface="+mn-lt"/>
              </a:rPr>
              <a:t>40%</a:t>
            </a:r>
            <a:r>
              <a:rPr lang="zh-CN" altLang="en-US" sz="2000" dirty="0">
                <a:solidFill>
                  <a:schemeClr val="tx1">
                    <a:lumMod val="75000"/>
                    <a:lumOff val="25000"/>
                  </a:schemeClr>
                </a:solidFill>
                <a:cs typeface="+mn-ea"/>
                <a:sym typeface="+mn-lt"/>
              </a:rPr>
              <a:t>的增长速度。</a:t>
            </a:r>
            <a:endParaRPr lang="zh-CN" altLang="en-US" sz="2000" dirty="0">
              <a:solidFill>
                <a:schemeClr val="tx1">
                  <a:lumMod val="75000"/>
                  <a:lumOff val="25000"/>
                </a:schemeClr>
              </a:solidFill>
              <a:cs typeface="+mn-ea"/>
              <a:sym typeface="+mn-lt"/>
            </a:endParaRPr>
          </a:p>
          <a:p>
            <a:pPr indent="457200" algn="l" fontAlgn="auto">
              <a:lnSpc>
                <a:spcPct val="130000"/>
              </a:lnSpc>
            </a:pPr>
            <a:r>
              <a:rPr lang="zh-CN" altLang="en-US" sz="2000" dirty="0">
                <a:solidFill>
                  <a:schemeClr val="tx1">
                    <a:lumMod val="75000"/>
                    <a:lumOff val="25000"/>
                  </a:schemeClr>
                </a:solidFill>
                <a:cs typeface="+mn-ea"/>
                <a:sym typeface="+mn-lt"/>
              </a:rPr>
              <a:t>随着当今时代人们生活节奏加快和生活习惯的改变，外卖市场规模巨大且稳定增长。</a:t>
            </a:r>
            <a:endParaRPr lang="zh-CN" altLang="en-US" sz="2000" dirty="0">
              <a:solidFill>
                <a:schemeClr val="tx1">
                  <a:lumMod val="75000"/>
                  <a:lumOff val="25000"/>
                </a:schemeClr>
              </a:solidFill>
              <a:cs typeface="+mn-ea"/>
              <a:sym typeface="+mn-lt"/>
            </a:endParaRPr>
          </a:p>
        </p:txBody>
      </p:sp>
      <p:sp>
        <p:nvSpPr>
          <p:cNvPr id="6" name="文本框 12"/>
          <p:cNvSpPr/>
          <p:nvPr>
            <p:custDataLst>
              <p:tags r:id="rId3"/>
            </p:custDataLst>
          </p:nvPr>
        </p:nvSpPr>
        <p:spPr>
          <a:xfrm>
            <a:off x="1085215" y="5244465"/>
            <a:ext cx="10104755" cy="1901825"/>
          </a:xfrm>
          <a:prstGeom prst="rect">
            <a:avLst/>
          </a:prstGeom>
        </p:spPr>
        <p:txBody>
          <a:bodyPr wrap="square">
            <a:noAutofit/>
          </a:bodyPr>
          <a:p>
            <a:pPr indent="457200" algn="l" fontAlgn="auto">
              <a:lnSpc>
                <a:spcPct val="130000"/>
              </a:lnSpc>
            </a:pPr>
            <a:r>
              <a:rPr lang="en-US" altLang="zh-CN" sz="2000" dirty="0">
                <a:solidFill>
                  <a:schemeClr val="tx1">
                    <a:lumMod val="75000"/>
                    <a:lumOff val="25000"/>
                  </a:schemeClr>
                </a:solidFill>
                <a:cs typeface="+mn-ea"/>
                <a:sym typeface="+mn-lt"/>
              </a:rPr>
              <a:t>·</a:t>
            </a:r>
            <a:r>
              <a:rPr lang="zh-CN" altLang="en-US" sz="2000" dirty="0">
                <a:solidFill>
                  <a:schemeClr val="tx1">
                    <a:lumMod val="75000"/>
                    <a:lumOff val="25000"/>
                  </a:schemeClr>
                </a:solidFill>
                <a:cs typeface="+mn-ea"/>
                <a:sym typeface="+mn-lt"/>
              </a:rPr>
              <a:t>以同济嘉定校区为视角，校内学生与附近居民对于快捷便利的外卖服务需求巨大。</a:t>
            </a:r>
            <a:endParaRPr lang="zh-CN" altLang="en-US" sz="2000" dirty="0">
              <a:solidFill>
                <a:schemeClr val="tx1">
                  <a:lumMod val="75000"/>
                  <a:lumOff val="25000"/>
                </a:schemeClr>
              </a:solidFill>
              <a:cs typeface="+mn-ea"/>
              <a:sym typeface="+mn-lt"/>
            </a:endParaRPr>
          </a:p>
          <a:p>
            <a:pPr indent="457200" algn="l" fontAlgn="auto">
              <a:lnSpc>
                <a:spcPct val="130000"/>
              </a:lnSpc>
            </a:pPr>
            <a:r>
              <a:rPr lang="en-US" altLang="zh-CN" sz="2000" dirty="0">
                <a:solidFill>
                  <a:schemeClr val="tx1">
                    <a:lumMod val="75000"/>
                    <a:lumOff val="25000"/>
                  </a:schemeClr>
                </a:solidFill>
                <a:cs typeface="+mn-ea"/>
                <a:sym typeface="+mn-lt"/>
              </a:rPr>
              <a:t>·</a:t>
            </a:r>
            <a:r>
              <a:rPr lang="zh-CN" altLang="en-US" sz="2000" dirty="0">
                <a:solidFill>
                  <a:schemeClr val="tx1">
                    <a:lumMod val="75000"/>
                    <a:lumOff val="25000"/>
                  </a:schemeClr>
                </a:solidFill>
                <a:cs typeface="+mn-ea"/>
                <a:sym typeface="+mn-lt"/>
              </a:rPr>
              <a:t>以嘉定校区为基础构筑外卖平台，能够一定程度上满足人们的就餐需求。</a:t>
            </a:r>
            <a:endParaRPr lang="zh-CN" altLang="en-US" sz="2000" dirty="0">
              <a:solidFill>
                <a:schemeClr val="tx1">
                  <a:lumMod val="75000"/>
                  <a:lumOff val="25000"/>
                </a:schemeClr>
              </a:solidFill>
              <a:cs typeface="+mn-ea"/>
              <a:sym typeface="+mn-lt"/>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9655" y="583287"/>
            <a:ext cx="4456292" cy="666115"/>
          </a:xfrm>
          <a:prstGeom prst="rect">
            <a:avLst/>
          </a:prstGeom>
          <a:noFill/>
        </p:spPr>
        <p:txBody>
          <a:bodyPr wrap="square" rtlCol="0">
            <a:spAutoFit/>
          </a:bodyPr>
          <a:lstStyle/>
          <a:p>
            <a:r>
              <a:rPr lang="zh-CN" altLang="en-US" sz="2400" dirty="0">
                <a:solidFill>
                  <a:srgbClr val="414954"/>
                </a:solidFill>
                <a:cs typeface="+mn-ea"/>
                <a:sym typeface="+mn-lt"/>
              </a:rPr>
              <a:t>目标用户</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pic>
        <p:nvPicPr>
          <p:cNvPr id="100" name="图片 99"/>
          <p:cNvPicPr/>
          <p:nvPr/>
        </p:nvPicPr>
        <p:blipFill>
          <a:blip r:embed="rId1"/>
          <a:stretch>
            <a:fillRect/>
          </a:stretch>
        </p:blipFill>
        <p:spPr>
          <a:xfrm>
            <a:off x="792480" y="1146175"/>
            <a:ext cx="720000" cy="720000"/>
          </a:xfrm>
          <a:prstGeom prst="rect">
            <a:avLst/>
          </a:prstGeom>
          <a:noFill/>
          <a:ln w="9525">
            <a:noFill/>
          </a:ln>
        </p:spPr>
      </p:pic>
      <p:sp>
        <p:nvSpPr>
          <p:cNvPr id="9" name="文本框 12"/>
          <p:cNvSpPr/>
          <p:nvPr>
            <p:custDataLst>
              <p:tags r:id="rId2"/>
            </p:custDataLst>
          </p:nvPr>
        </p:nvSpPr>
        <p:spPr>
          <a:xfrm>
            <a:off x="1701165" y="1060450"/>
            <a:ext cx="8552815" cy="891540"/>
          </a:xfrm>
          <a:prstGeom prst="rect">
            <a:avLst/>
          </a:prstGeom>
        </p:spPr>
        <p:txBody>
          <a:bodyPr wrap="square">
            <a:spAutoFit/>
          </a:bodyPr>
          <a:p>
            <a:pPr algn="l" fontAlgn="auto">
              <a:lnSpc>
                <a:spcPct val="130000"/>
              </a:lnSpc>
            </a:pPr>
            <a:r>
              <a:rPr lang="zh-CN" altLang="en-US" sz="2000" dirty="0">
                <a:solidFill>
                  <a:schemeClr val="tx1">
                    <a:lumMod val="75000"/>
                    <a:lumOff val="25000"/>
                  </a:schemeClr>
                </a:solidFill>
                <a:cs typeface="+mn-ea"/>
                <a:sym typeface="+mn-lt"/>
              </a:rPr>
              <a:t>项目地理关联性强，</a:t>
            </a:r>
            <a:r>
              <a:rPr lang="zh-CN" altLang="en-US" sz="2000" dirty="0">
                <a:solidFill>
                  <a:schemeClr val="tx1">
                    <a:lumMod val="75000"/>
                    <a:lumOff val="25000"/>
                  </a:schemeClr>
                </a:solidFill>
                <a:cs typeface="+mn-ea"/>
                <a:sym typeface="+mn-lt"/>
              </a:rPr>
              <a:t>以嘉定校区为依托。</a:t>
            </a:r>
            <a:endParaRPr lang="zh-CN" altLang="en-US" sz="2000" dirty="0">
              <a:solidFill>
                <a:schemeClr val="tx1">
                  <a:lumMod val="75000"/>
                  <a:lumOff val="25000"/>
                </a:schemeClr>
              </a:solidFill>
              <a:cs typeface="+mn-ea"/>
              <a:sym typeface="+mn-lt"/>
            </a:endParaRPr>
          </a:p>
          <a:p>
            <a:pPr algn="l" fontAlgn="auto">
              <a:lnSpc>
                <a:spcPct val="130000"/>
              </a:lnSpc>
            </a:pPr>
            <a:r>
              <a:rPr lang="zh-CN" altLang="en-US" sz="2000" dirty="0">
                <a:solidFill>
                  <a:schemeClr val="tx1">
                    <a:lumMod val="75000"/>
                    <a:lumOff val="25000"/>
                  </a:schemeClr>
                </a:solidFill>
                <a:cs typeface="+mn-ea"/>
                <a:sym typeface="+mn-lt"/>
              </a:rPr>
              <a:t>着重挖掘嘉定校内与附近的用户群体，满足其外卖就餐需求</a:t>
            </a:r>
            <a:endParaRPr lang="zh-CN" altLang="en-US" sz="2000" dirty="0">
              <a:solidFill>
                <a:schemeClr val="tx1">
                  <a:lumMod val="75000"/>
                  <a:lumOff val="25000"/>
                </a:schemeClr>
              </a:solidFill>
              <a:cs typeface="+mn-ea"/>
              <a:sym typeface="+mn-lt"/>
            </a:endParaRPr>
          </a:p>
        </p:txBody>
      </p:sp>
      <p:grpSp>
        <p:nvGrpSpPr>
          <p:cNvPr id="10" name="组合 9"/>
          <p:cNvGrpSpPr/>
          <p:nvPr>
            <p:custDataLst>
              <p:tags r:id="rId3"/>
            </p:custDataLst>
          </p:nvPr>
        </p:nvGrpSpPr>
        <p:grpSpPr>
          <a:xfrm>
            <a:off x="3556738" y="2273909"/>
            <a:ext cx="2444544" cy="1782685"/>
            <a:chOff x="5933180" y="1573128"/>
            <a:chExt cx="2187778" cy="1595438"/>
          </a:xfrm>
        </p:grpSpPr>
        <p:sp>
          <p:nvSpPr>
            <p:cNvPr id="11" name="任意多边形 10"/>
            <p:cNvSpPr/>
            <p:nvPr>
              <p:custDataLst>
                <p:tags r:id="rId4"/>
              </p:custDataLst>
            </p:nvPr>
          </p:nvSpPr>
          <p:spPr>
            <a:xfrm>
              <a:off x="7806633" y="2863766"/>
              <a:ext cx="314325" cy="304800"/>
            </a:xfrm>
            <a:custGeom>
              <a:avLst/>
              <a:gdLst/>
              <a:ahLst/>
              <a:cxnLst>
                <a:cxn ang="0">
                  <a:pos x="9525" y="0"/>
                </a:cxn>
                <a:cxn ang="0">
                  <a:pos x="9525" y="0"/>
                </a:cxn>
                <a:cxn ang="0">
                  <a:pos x="314325" y="0"/>
                </a:cxn>
                <a:cxn ang="0">
                  <a:pos x="0" y="304800"/>
                </a:cxn>
                <a:cxn ang="0">
                  <a:pos x="9525" y="0"/>
                </a:cxn>
              </a:cxnLst>
              <a:rect l="0" t="0" r="0" b="0"/>
              <a:pathLst>
                <a:path w="314325" h="304800">
                  <a:moveTo>
                    <a:pt x="9525" y="0"/>
                  </a:moveTo>
                  <a:lnTo>
                    <a:pt x="9525" y="0"/>
                  </a:lnTo>
                  <a:lnTo>
                    <a:pt x="314325" y="0"/>
                  </a:lnTo>
                  <a:lnTo>
                    <a:pt x="0" y="304800"/>
                  </a:lnTo>
                  <a:lnTo>
                    <a:pt x="9525" y="0"/>
                  </a:lnTo>
                  <a:close/>
                </a:path>
              </a:pathLst>
            </a:custGeom>
            <a:solidFill>
              <a:schemeClr val="bg1">
                <a:lumMod val="75000"/>
              </a:scheme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cs typeface="+mn-ea"/>
                <a:sym typeface="+mn-lt"/>
              </a:endParaRPr>
            </a:p>
          </p:txBody>
        </p:sp>
        <p:sp>
          <p:nvSpPr>
            <p:cNvPr id="12" name="矩形 11"/>
            <p:cNvSpPr/>
            <p:nvPr>
              <p:custDataLst>
                <p:tags r:id="rId5"/>
              </p:custDataLst>
            </p:nvPr>
          </p:nvSpPr>
          <p:spPr>
            <a:xfrm>
              <a:off x="5933180" y="1573128"/>
              <a:ext cx="1876425" cy="1595438"/>
            </a:xfrm>
            <a:prstGeom prst="rect">
              <a:avLst/>
            </a:prstGeom>
            <a:solidFill>
              <a:srgbClr val="414954"/>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汉仪旗黑-55简" panose="00020600040101010101" charset="-128"/>
              </a:pPr>
              <a:endParaRPr lang="zh-CN" altLang="en-US" sz="2400" dirty="0">
                <a:solidFill>
                  <a:srgbClr val="FFFFFF"/>
                </a:solidFill>
                <a:cs typeface="+mn-ea"/>
                <a:sym typeface="+mn-lt"/>
              </a:endParaRPr>
            </a:p>
          </p:txBody>
        </p:sp>
      </p:grpSp>
      <p:pic>
        <p:nvPicPr>
          <p:cNvPr id="102" name="图片 101"/>
          <p:cNvPicPr/>
          <p:nvPr/>
        </p:nvPicPr>
        <p:blipFill>
          <a:blip r:embed="rId6"/>
          <a:stretch>
            <a:fillRect/>
          </a:stretch>
        </p:blipFill>
        <p:spPr>
          <a:xfrm>
            <a:off x="4152140" y="1951990"/>
            <a:ext cx="1080000" cy="1080000"/>
          </a:xfrm>
          <a:prstGeom prst="rect">
            <a:avLst/>
          </a:prstGeom>
          <a:noFill/>
          <a:ln w="9525">
            <a:noFill/>
          </a:ln>
        </p:spPr>
      </p:pic>
      <p:grpSp>
        <p:nvGrpSpPr>
          <p:cNvPr id="22" name="组合 21"/>
          <p:cNvGrpSpPr/>
          <p:nvPr>
            <p:custDataLst>
              <p:tags r:id="rId7"/>
            </p:custDataLst>
          </p:nvPr>
        </p:nvGrpSpPr>
        <p:grpSpPr>
          <a:xfrm>
            <a:off x="5076204" y="4486634"/>
            <a:ext cx="2439221" cy="1784456"/>
            <a:chOff x="3474143" y="1584241"/>
            <a:chExt cx="2183015" cy="1597025"/>
          </a:xfrm>
        </p:grpSpPr>
        <p:sp>
          <p:nvSpPr>
            <p:cNvPr id="23" name="任意多边形 22"/>
            <p:cNvSpPr/>
            <p:nvPr>
              <p:custDataLst>
                <p:tags r:id="rId8"/>
              </p:custDataLst>
            </p:nvPr>
          </p:nvSpPr>
          <p:spPr>
            <a:xfrm>
              <a:off x="5342833" y="2874878"/>
              <a:ext cx="314325" cy="304800"/>
            </a:xfrm>
            <a:custGeom>
              <a:avLst/>
              <a:gdLst/>
              <a:ahLst/>
              <a:cxnLst>
                <a:cxn ang="0">
                  <a:pos x="9525" y="0"/>
                </a:cxn>
                <a:cxn ang="0">
                  <a:pos x="9525" y="0"/>
                </a:cxn>
                <a:cxn ang="0">
                  <a:pos x="314325" y="0"/>
                </a:cxn>
                <a:cxn ang="0">
                  <a:pos x="0" y="304800"/>
                </a:cxn>
                <a:cxn ang="0">
                  <a:pos x="9525" y="0"/>
                </a:cxn>
              </a:cxnLst>
              <a:rect l="0" t="0" r="0" b="0"/>
              <a:pathLst>
                <a:path w="314325" h="304800">
                  <a:moveTo>
                    <a:pt x="9525" y="0"/>
                  </a:moveTo>
                  <a:lnTo>
                    <a:pt x="9525" y="0"/>
                  </a:lnTo>
                  <a:lnTo>
                    <a:pt x="314325" y="0"/>
                  </a:lnTo>
                  <a:lnTo>
                    <a:pt x="0" y="304800"/>
                  </a:lnTo>
                  <a:lnTo>
                    <a:pt x="9525" y="0"/>
                  </a:lnTo>
                  <a:close/>
                </a:path>
              </a:pathLst>
            </a:custGeom>
            <a:solidFill>
              <a:schemeClr val="bg1">
                <a:lumMod val="75000"/>
              </a:scheme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cs typeface="+mn-ea"/>
                <a:sym typeface="+mn-lt"/>
              </a:endParaRPr>
            </a:p>
          </p:txBody>
        </p:sp>
        <p:sp>
          <p:nvSpPr>
            <p:cNvPr id="24" name="矩形 23"/>
            <p:cNvSpPr/>
            <p:nvPr>
              <p:custDataLst>
                <p:tags r:id="rId9"/>
              </p:custDataLst>
            </p:nvPr>
          </p:nvSpPr>
          <p:spPr>
            <a:xfrm>
              <a:off x="3474143" y="1584241"/>
              <a:ext cx="1878012" cy="1597025"/>
            </a:xfrm>
            <a:prstGeom prst="rect">
              <a:avLst/>
            </a:prstGeom>
            <a:solidFill>
              <a:srgbClr val="646F81"/>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汉仪旗黑-55简" panose="00020600040101010101" charset="-128"/>
              </a:pPr>
              <a:endParaRPr lang="zh-CN" altLang="en-US" sz="2400" dirty="0">
                <a:solidFill>
                  <a:srgbClr val="FFFFFF"/>
                </a:solidFill>
                <a:cs typeface="+mn-ea"/>
                <a:sym typeface="+mn-lt"/>
              </a:endParaRPr>
            </a:p>
          </p:txBody>
        </p:sp>
      </p:grpSp>
      <p:pic>
        <p:nvPicPr>
          <p:cNvPr id="101" name="图片 100"/>
          <p:cNvPicPr/>
          <p:nvPr/>
        </p:nvPicPr>
        <p:blipFill>
          <a:blip r:embed="rId10"/>
          <a:stretch>
            <a:fillRect/>
          </a:stretch>
        </p:blipFill>
        <p:spPr>
          <a:xfrm>
            <a:off x="4152140" y="2976245"/>
            <a:ext cx="1080000" cy="1080000"/>
          </a:xfrm>
          <a:prstGeom prst="rect">
            <a:avLst/>
          </a:prstGeom>
          <a:noFill/>
          <a:ln w="9525">
            <a:noFill/>
          </a:ln>
        </p:spPr>
      </p:pic>
      <p:grpSp>
        <p:nvGrpSpPr>
          <p:cNvPr id="26" name="组合 25"/>
          <p:cNvGrpSpPr/>
          <p:nvPr>
            <p:custDataLst>
              <p:tags r:id="rId11"/>
            </p:custDataLst>
          </p:nvPr>
        </p:nvGrpSpPr>
        <p:grpSpPr>
          <a:xfrm>
            <a:off x="6484088" y="2273909"/>
            <a:ext cx="2444544" cy="1782685"/>
            <a:chOff x="5933180" y="1573128"/>
            <a:chExt cx="2187778" cy="1595438"/>
          </a:xfrm>
        </p:grpSpPr>
        <p:sp>
          <p:nvSpPr>
            <p:cNvPr id="27" name="任意多边形 26"/>
            <p:cNvSpPr/>
            <p:nvPr>
              <p:custDataLst>
                <p:tags r:id="rId12"/>
              </p:custDataLst>
            </p:nvPr>
          </p:nvSpPr>
          <p:spPr>
            <a:xfrm>
              <a:off x="7806633" y="2863766"/>
              <a:ext cx="314325" cy="304800"/>
            </a:xfrm>
            <a:custGeom>
              <a:avLst/>
              <a:gdLst/>
              <a:ahLst/>
              <a:cxnLst>
                <a:cxn ang="0">
                  <a:pos x="9525" y="0"/>
                </a:cxn>
                <a:cxn ang="0">
                  <a:pos x="9525" y="0"/>
                </a:cxn>
                <a:cxn ang="0">
                  <a:pos x="314325" y="0"/>
                </a:cxn>
                <a:cxn ang="0">
                  <a:pos x="0" y="304800"/>
                </a:cxn>
                <a:cxn ang="0">
                  <a:pos x="9525" y="0"/>
                </a:cxn>
              </a:cxnLst>
              <a:rect l="0" t="0" r="0" b="0"/>
              <a:pathLst>
                <a:path w="314325" h="304800">
                  <a:moveTo>
                    <a:pt x="9525" y="0"/>
                  </a:moveTo>
                  <a:lnTo>
                    <a:pt x="9525" y="0"/>
                  </a:lnTo>
                  <a:lnTo>
                    <a:pt x="314325" y="0"/>
                  </a:lnTo>
                  <a:lnTo>
                    <a:pt x="0" y="304800"/>
                  </a:lnTo>
                  <a:lnTo>
                    <a:pt x="9525" y="0"/>
                  </a:lnTo>
                  <a:close/>
                </a:path>
              </a:pathLst>
            </a:custGeom>
            <a:solidFill>
              <a:schemeClr val="bg1">
                <a:lumMod val="75000"/>
              </a:scheme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cs typeface="+mn-ea"/>
                <a:sym typeface="+mn-lt"/>
              </a:endParaRPr>
            </a:p>
          </p:txBody>
        </p:sp>
        <p:sp>
          <p:nvSpPr>
            <p:cNvPr id="28" name="矩形 27"/>
            <p:cNvSpPr/>
            <p:nvPr>
              <p:custDataLst>
                <p:tags r:id="rId13"/>
              </p:custDataLst>
            </p:nvPr>
          </p:nvSpPr>
          <p:spPr>
            <a:xfrm>
              <a:off x="5933180" y="1573128"/>
              <a:ext cx="1876425" cy="1595438"/>
            </a:xfrm>
            <a:prstGeom prst="rect">
              <a:avLst/>
            </a:prstGeom>
            <a:solidFill>
              <a:srgbClr val="414954"/>
            </a:solidFill>
            <a:ln w="9525">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Font typeface="汉仪旗黑-55简" panose="00020600040101010101" charset="-128"/>
              </a:pPr>
              <a:endParaRPr lang="zh-CN" altLang="en-US" sz="2400" dirty="0">
                <a:solidFill>
                  <a:srgbClr val="FFFFFF"/>
                </a:solidFill>
                <a:cs typeface="+mn-ea"/>
                <a:sym typeface="+mn-lt"/>
              </a:endParaRPr>
            </a:p>
          </p:txBody>
        </p:sp>
      </p:grpSp>
      <p:pic>
        <p:nvPicPr>
          <p:cNvPr id="103" name="图片 102"/>
          <p:cNvPicPr/>
          <p:nvPr/>
        </p:nvPicPr>
        <p:blipFill>
          <a:blip r:embed="rId14"/>
          <a:stretch>
            <a:fillRect/>
          </a:stretch>
        </p:blipFill>
        <p:spPr>
          <a:xfrm>
            <a:off x="7166360" y="2625252"/>
            <a:ext cx="1080000" cy="1080000"/>
          </a:xfrm>
          <a:prstGeom prst="rect">
            <a:avLst/>
          </a:prstGeom>
          <a:noFill/>
          <a:ln w="9525">
            <a:noFill/>
          </a:ln>
        </p:spPr>
      </p:pic>
      <p:pic>
        <p:nvPicPr>
          <p:cNvPr id="104" name="图片 103"/>
          <p:cNvPicPr/>
          <p:nvPr/>
        </p:nvPicPr>
        <p:blipFill>
          <a:blip r:embed="rId15"/>
          <a:stretch>
            <a:fillRect/>
          </a:stretch>
        </p:blipFill>
        <p:spPr>
          <a:xfrm>
            <a:off x="5755815" y="4838862"/>
            <a:ext cx="1080000" cy="1080000"/>
          </a:xfrm>
          <a:prstGeom prst="rect">
            <a:avLst/>
          </a:prstGeom>
          <a:noFill/>
          <a:ln w="9525">
            <a:noFill/>
          </a:ln>
        </p:spPr>
      </p:pic>
      <p:sp>
        <p:nvSpPr>
          <p:cNvPr id="30" name="文本框 29"/>
          <p:cNvSpPr txBox="1"/>
          <p:nvPr/>
        </p:nvSpPr>
        <p:spPr>
          <a:xfrm>
            <a:off x="477520" y="2383155"/>
            <a:ext cx="2861310" cy="1322070"/>
          </a:xfrm>
          <a:prstGeom prst="rect">
            <a:avLst/>
          </a:prstGeom>
          <a:noFill/>
        </p:spPr>
        <p:txBody>
          <a:bodyPr wrap="square" rtlCol="0">
            <a:spAutoFit/>
          </a:bodyPr>
          <a:p>
            <a:r>
              <a:rPr lang="zh-CN" altLang="en-US" sz="2000"/>
              <a:t>校内学生与职工</a:t>
            </a:r>
            <a:endParaRPr lang="zh-CN" altLang="en-US" sz="2000"/>
          </a:p>
          <a:p>
            <a:r>
              <a:rPr lang="en-US" altLang="zh-CN" sz="2000"/>
              <a:t>·</a:t>
            </a:r>
            <a:r>
              <a:rPr lang="zh-CN" altLang="en-US" sz="2000"/>
              <a:t>日常事务繁忙</a:t>
            </a:r>
            <a:endParaRPr lang="zh-CN" altLang="en-US" sz="2000"/>
          </a:p>
          <a:p>
            <a:r>
              <a:rPr lang="en-US" altLang="zh-CN" sz="2000"/>
              <a:t>·</a:t>
            </a:r>
            <a:r>
              <a:rPr lang="zh-CN" altLang="en-US" sz="2000"/>
              <a:t>需要便捷的外卖服务</a:t>
            </a:r>
            <a:endParaRPr lang="zh-CN" altLang="en-US" sz="2000"/>
          </a:p>
          <a:p>
            <a:r>
              <a:rPr lang="en-US" altLang="zh-CN" sz="2000"/>
              <a:t>·</a:t>
            </a:r>
            <a:r>
              <a:rPr lang="zh-CN" altLang="en-US" sz="2000"/>
              <a:t>适宜校内生活。</a:t>
            </a:r>
            <a:endParaRPr lang="zh-CN" altLang="en-US" sz="2000"/>
          </a:p>
        </p:txBody>
      </p:sp>
      <p:sp>
        <p:nvSpPr>
          <p:cNvPr id="32" name="文本框 31"/>
          <p:cNvSpPr txBox="1"/>
          <p:nvPr/>
        </p:nvSpPr>
        <p:spPr>
          <a:xfrm>
            <a:off x="8780939" y="2295843"/>
            <a:ext cx="2818130" cy="1416685"/>
          </a:xfrm>
          <a:prstGeom prst="rect">
            <a:avLst/>
          </a:prstGeom>
          <a:noFill/>
        </p:spPr>
        <p:txBody>
          <a:bodyPr wrap="square" rtlCol="0">
            <a:noAutofit/>
          </a:bodyPr>
          <a:p>
            <a:r>
              <a:rPr lang="zh-CN" altLang="en-US" sz="2000"/>
              <a:t>附近居民</a:t>
            </a:r>
            <a:endParaRPr lang="zh-CN" altLang="en-US" sz="2000"/>
          </a:p>
          <a:p>
            <a:r>
              <a:rPr lang="en-US" altLang="zh-CN" sz="2000"/>
              <a:t>·</a:t>
            </a:r>
            <a:r>
              <a:rPr lang="zh-CN" altLang="en-US" sz="2000"/>
              <a:t>多样化的美食选择</a:t>
            </a:r>
            <a:endParaRPr lang="zh-CN" altLang="en-US" sz="2000"/>
          </a:p>
          <a:p>
            <a:r>
              <a:rPr lang="en-US" altLang="zh-CN" sz="2000"/>
              <a:t>·</a:t>
            </a:r>
            <a:r>
              <a:rPr lang="zh-CN" altLang="en-US" sz="2000"/>
              <a:t>校内食堂就餐体验</a:t>
            </a:r>
            <a:endParaRPr lang="zh-CN" altLang="en-US" sz="2000"/>
          </a:p>
          <a:p>
            <a:r>
              <a:rPr lang="en-US" altLang="zh-CN" sz="2000"/>
              <a:t>·</a:t>
            </a:r>
            <a:r>
              <a:rPr lang="zh-CN" altLang="en-US" sz="2000"/>
              <a:t>便捷准时的外卖服务</a:t>
            </a:r>
            <a:endParaRPr lang="zh-CN" altLang="en-US" sz="2000"/>
          </a:p>
          <a:p>
            <a:endParaRPr lang="zh-CN" altLang="en-US" sz="2000"/>
          </a:p>
        </p:txBody>
      </p:sp>
      <p:sp>
        <p:nvSpPr>
          <p:cNvPr id="36" name="圆角矩形 35"/>
          <p:cNvSpPr/>
          <p:nvPr/>
        </p:nvSpPr>
        <p:spPr>
          <a:xfrm>
            <a:off x="544513" y="2328545"/>
            <a:ext cx="2727325" cy="1431290"/>
          </a:xfrm>
          <a:prstGeom prst="roundRect">
            <a:avLst/>
          </a:prstGeom>
          <a:ln w="38100">
            <a:solidFill>
              <a:schemeClr val="accent1"/>
            </a:solidFill>
          </a:ln>
          <a:effectLst>
            <a:outerShdw blurRad="50800" dist="38100" dir="18900000" algn="bl" rotWithShape="0">
              <a:prstClr val="black">
                <a:alpha val="40000"/>
              </a:prstClr>
            </a:outerShdw>
          </a:effectLst>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9" name="圆角矩形 38"/>
          <p:cNvSpPr/>
          <p:nvPr/>
        </p:nvSpPr>
        <p:spPr>
          <a:xfrm>
            <a:off x="8826342" y="2288540"/>
            <a:ext cx="2727325" cy="1431290"/>
          </a:xfrm>
          <a:prstGeom prst="roundRect">
            <a:avLst/>
          </a:prstGeom>
          <a:ln w="38100">
            <a:solidFill>
              <a:schemeClr val="accent1"/>
            </a:solidFill>
          </a:ln>
          <a:effectLst>
            <a:outerShdw blurRad="50800" dist="38100" dir="18900000" algn="bl" rotWithShape="0">
              <a:prstClr val="black">
                <a:alpha val="40000"/>
              </a:prstClr>
            </a:outerShdw>
          </a:effectLst>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1" name="文本框 40"/>
          <p:cNvSpPr txBox="1"/>
          <p:nvPr/>
        </p:nvSpPr>
        <p:spPr>
          <a:xfrm>
            <a:off x="7436009" y="4585018"/>
            <a:ext cx="2818130" cy="1416685"/>
          </a:xfrm>
          <a:prstGeom prst="rect">
            <a:avLst/>
          </a:prstGeom>
          <a:noFill/>
        </p:spPr>
        <p:txBody>
          <a:bodyPr wrap="square" rtlCol="0">
            <a:noAutofit/>
          </a:bodyPr>
          <a:p>
            <a:r>
              <a:rPr lang="zh-CN" altLang="en-US" sz="2000"/>
              <a:t>附近商户</a:t>
            </a:r>
            <a:endParaRPr lang="zh-CN" altLang="en-US" sz="2000"/>
          </a:p>
          <a:p>
            <a:r>
              <a:rPr lang="en-US" altLang="zh-CN" sz="2000"/>
              <a:t>·</a:t>
            </a:r>
            <a:r>
              <a:rPr lang="zh-CN" altLang="en-US" sz="2000"/>
              <a:t>需要平台增加知名度</a:t>
            </a:r>
            <a:endParaRPr lang="zh-CN" altLang="en-US" sz="2000"/>
          </a:p>
          <a:p>
            <a:r>
              <a:rPr lang="en-US" altLang="zh-CN" sz="2000"/>
              <a:t>·</a:t>
            </a:r>
            <a:r>
              <a:rPr lang="zh-CN" altLang="en-US" sz="2000"/>
              <a:t>缺乏完善的管理机制</a:t>
            </a:r>
            <a:endParaRPr lang="zh-CN" altLang="en-US" sz="2000"/>
          </a:p>
          <a:p>
            <a:r>
              <a:rPr lang="en-US" altLang="zh-CN" sz="2000"/>
              <a:t>·</a:t>
            </a:r>
            <a:r>
              <a:rPr lang="zh-CN" altLang="en-US" sz="2000"/>
              <a:t>尚未开通外卖服务</a:t>
            </a:r>
            <a:endParaRPr lang="zh-CN" altLang="en-US" sz="2000"/>
          </a:p>
          <a:p>
            <a:endParaRPr lang="zh-CN" altLang="en-US" sz="2000"/>
          </a:p>
          <a:p>
            <a:endParaRPr lang="zh-CN" altLang="en-US" sz="2000"/>
          </a:p>
          <a:p>
            <a:endParaRPr lang="zh-CN" altLang="en-US" sz="2000"/>
          </a:p>
          <a:p>
            <a:endParaRPr lang="zh-CN" altLang="en-US" sz="2000"/>
          </a:p>
        </p:txBody>
      </p:sp>
      <p:sp>
        <p:nvSpPr>
          <p:cNvPr id="42" name="圆角矩形 41"/>
          <p:cNvSpPr/>
          <p:nvPr/>
        </p:nvSpPr>
        <p:spPr>
          <a:xfrm>
            <a:off x="7481412" y="4577715"/>
            <a:ext cx="2727325" cy="1431290"/>
          </a:xfrm>
          <a:prstGeom prst="roundRect">
            <a:avLst/>
          </a:prstGeom>
          <a:ln w="38100">
            <a:solidFill>
              <a:schemeClr val="accent1"/>
            </a:solidFill>
          </a:ln>
          <a:effectLst>
            <a:outerShdw blurRad="50800" dist="38100" dir="18900000" algn="bl" rotWithShape="0">
              <a:prstClr val="black">
                <a:alpha val="40000"/>
              </a:prstClr>
            </a:outerShdw>
          </a:effectLst>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0"/>
          <p:cNvSpPr txBox="1"/>
          <p:nvPr/>
        </p:nvSpPr>
        <p:spPr>
          <a:xfrm>
            <a:off x="619655" y="583287"/>
            <a:ext cx="4456292" cy="666115"/>
          </a:xfrm>
          <a:prstGeom prst="rect">
            <a:avLst/>
          </a:prstGeom>
          <a:noFill/>
        </p:spPr>
        <p:txBody>
          <a:bodyPr wrap="square" rtlCol="0">
            <a:spAutoFit/>
          </a:bodyPr>
          <a:lstStyle/>
          <a:p>
            <a:r>
              <a:rPr lang="zh-CN" altLang="en-US" sz="2400" dirty="0">
                <a:solidFill>
                  <a:srgbClr val="414954"/>
                </a:solidFill>
                <a:cs typeface="+mn-ea"/>
                <a:sym typeface="+mn-lt"/>
              </a:rPr>
              <a:t>竞品分析</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grpSp>
        <p:nvGrpSpPr>
          <p:cNvPr id="5" name="组合 4"/>
          <p:cNvGrpSpPr/>
          <p:nvPr/>
        </p:nvGrpSpPr>
        <p:grpSpPr>
          <a:xfrm>
            <a:off x="619760" y="1319530"/>
            <a:ext cx="12995910" cy="4424680"/>
            <a:chOff x="976" y="2078"/>
            <a:chExt cx="20466" cy="6968"/>
          </a:xfrm>
        </p:grpSpPr>
        <p:grpSp>
          <p:nvGrpSpPr>
            <p:cNvPr id="2" name="组合 1"/>
            <p:cNvGrpSpPr/>
            <p:nvPr/>
          </p:nvGrpSpPr>
          <p:grpSpPr>
            <a:xfrm>
              <a:off x="976" y="2078"/>
              <a:ext cx="5120" cy="6968"/>
              <a:chOff x="976" y="2078"/>
              <a:chExt cx="5120" cy="6968"/>
            </a:xfrm>
          </p:grpSpPr>
          <p:pic>
            <p:nvPicPr>
              <p:cNvPr id="106" name="图片 105"/>
              <p:cNvPicPr/>
              <p:nvPr/>
            </p:nvPicPr>
            <p:blipFill>
              <a:blip r:embed="rId1"/>
              <a:stretch>
                <a:fillRect/>
              </a:stretch>
            </p:blipFill>
            <p:spPr>
              <a:xfrm>
                <a:off x="976" y="2078"/>
                <a:ext cx="1134" cy="1134"/>
              </a:xfrm>
              <a:prstGeom prst="rect">
                <a:avLst/>
              </a:prstGeom>
              <a:noFill/>
              <a:ln w="9525">
                <a:noFill/>
              </a:ln>
            </p:spPr>
          </p:pic>
          <p:sp>
            <p:nvSpPr>
              <p:cNvPr id="12" name="文本框 11"/>
              <p:cNvSpPr txBox="1"/>
              <p:nvPr/>
            </p:nvSpPr>
            <p:spPr>
              <a:xfrm>
                <a:off x="976" y="3500"/>
                <a:ext cx="5120" cy="5546"/>
              </a:xfrm>
              <a:prstGeom prst="rect">
                <a:avLst/>
              </a:prstGeom>
              <a:noFill/>
            </p:spPr>
            <p:txBody>
              <a:bodyPr wrap="square" rtlCol="0">
                <a:noAutofit/>
              </a:bodyPr>
              <a:p>
                <a:r>
                  <a:rPr lang="zh-CN" altLang="en-US" sz="1800"/>
                  <a:t>饿了么</a:t>
                </a:r>
                <a:r>
                  <a:rPr lang="en-US" altLang="zh-CN" sz="1800"/>
                  <a:t> </a:t>
                </a:r>
                <a:r>
                  <a:rPr lang="zh-CN" altLang="en-US" sz="1800"/>
                  <a:t>外卖</a:t>
                </a:r>
                <a:endParaRPr lang="zh-CN" altLang="en-US" sz="1800"/>
              </a:p>
              <a:p>
                <a:endParaRPr lang="zh-CN" altLang="en-US" sz="1800"/>
              </a:p>
              <a:p>
                <a:r>
                  <a:rPr lang="zh-CN" altLang="en-US" sz="1800"/>
                  <a:t>优点：</a:t>
                </a:r>
                <a:endParaRPr lang="zh-CN" altLang="en-US" sz="1800"/>
              </a:p>
              <a:p>
                <a:r>
                  <a:rPr lang="en-US" altLang="zh-CN" sz="1800"/>
                  <a:t>·</a:t>
                </a:r>
                <a:r>
                  <a:rPr lang="zh-CN" altLang="en-US" sz="1800"/>
                  <a:t>较高的市场知名度。</a:t>
                </a:r>
                <a:endParaRPr lang="zh-CN" altLang="en-US" sz="1800"/>
              </a:p>
              <a:p>
                <a:r>
                  <a:rPr lang="en-US" altLang="zh-CN" sz="1800"/>
                  <a:t>·</a:t>
                </a:r>
                <a:r>
                  <a:rPr lang="zh-CN" altLang="en-US" sz="1800"/>
                  <a:t>广泛的覆盖范围。</a:t>
                </a:r>
                <a:endParaRPr lang="zh-CN" altLang="en-US" sz="1800"/>
              </a:p>
              <a:p>
                <a:r>
                  <a:rPr lang="en-US" altLang="zh-CN" sz="1800"/>
                  <a:t>·</a:t>
                </a:r>
                <a:r>
                  <a:rPr lang="zh-CN" altLang="en-US" sz="1800"/>
                  <a:t>智能的用户推荐系统。</a:t>
                </a:r>
                <a:endParaRPr lang="zh-CN" altLang="en-US" sz="1800"/>
              </a:p>
              <a:p>
                <a:endParaRPr lang="zh-CN" altLang="en-US" sz="1800"/>
              </a:p>
              <a:p>
                <a:r>
                  <a:rPr lang="zh-CN" altLang="en-US" sz="1800"/>
                  <a:t>缺点：</a:t>
                </a:r>
                <a:endParaRPr lang="zh-CN" altLang="en-US" sz="1800"/>
              </a:p>
              <a:p>
                <a:r>
                  <a:rPr lang="en-US" altLang="zh-CN" sz="1800"/>
                  <a:t>·</a:t>
                </a:r>
                <a:r>
                  <a:rPr lang="zh-CN" altLang="en-US" sz="1800"/>
                  <a:t>配送服务质量不稳定。</a:t>
                </a:r>
                <a:endParaRPr lang="zh-CN" altLang="en-US" sz="1800"/>
              </a:p>
              <a:p>
                <a:r>
                  <a:rPr lang="en-US" altLang="zh-CN" sz="1800"/>
                  <a:t>·</a:t>
                </a:r>
                <a:r>
                  <a:rPr lang="zh-CN" altLang="en-US" sz="1800"/>
                  <a:t>投诉反馈处理滞后。</a:t>
                </a:r>
                <a:endParaRPr lang="zh-CN" altLang="en-US" sz="18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p:txBody>
          </p:sp>
        </p:grpSp>
        <p:grpSp>
          <p:nvGrpSpPr>
            <p:cNvPr id="3" name="组合 2"/>
            <p:cNvGrpSpPr/>
            <p:nvPr/>
          </p:nvGrpSpPr>
          <p:grpSpPr>
            <a:xfrm>
              <a:off x="5792" y="2078"/>
              <a:ext cx="6288" cy="6968"/>
              <a:chOff x="5792" y="2078"/>
              <a:chExt cx="6288" cy="6968"/>
            </a:xfrm>
          </p:grpSpPr>
          <p:pic>
            <p:nvPicPr>
              <p:cNvPr id="105" name="图片 104"/>
              <p:cNvPicPr/>
              <p:nvPr/>
            </p:nvPicPr>
            <p:blipFill>
              <a:blip r:embed="rId2"/>
              <a:stretch>
                <a:fillRect/>
              </a:stretch>
            </p:blipFill>
            <p:spPr>
              <a:xfrm>
                <a:off x="5792" y="2078"/>
                <a:ext cx="1134" cy="1134"/>
              </a:xfrm>
              <a:prstGeom prst="rect">
                <a:avLst/>
              </a:prstGeom>
              <a:noFill/>
              <a:ln w="9525">
                <a:noFill/>
              </a:ln>
            </p:spPr>
          </p:pic>
          <p:sp>
            <p:nvSpPr>
              <p:cNvPr id="14" name="文本框 13"/>
              <p:cNvSpPr txBox="1"/>
              <p:nvPr/>
            </p:nvSpPr>
            <p:spPr>
              <a:xfrm>
                <a:off x="5792" y="3500"/>
                <a:ext cx="6288" cy="5546"/>
              </a:xfrm>
              <a:prstGeom prst="rect">
                <a:avLst/>
              </a:prstGeom>
              <a:noFill/>
            </p:spPr>
            <p:txBody>
              <a:bodyPr wrap="square" rtlCol="0">
                <a:noAutofit/>
              </a:bodyPr>
              <a:p>
                <a:r>
                  <a:rPr lang="zh-CN" altLang="en-US" sz="1800"/>
                  <a:t>美团</a:t>
                </a:r>
                <a:r>
                  <a:rPr lang="en-US" altLang="zh-CN" sz="1800"/>
                  <a:t> </a:t>
                </a:r>
                <a:r>
                  <a:rPr lang="zh-CN" altLang="en-US" sz="1800"/>
                  <a:t>外卖</a:t>
                </a:r>
                <a:endParaRPr lang="zh-CN" altLang="en-US" sz="1800"/>
              </a:p>
              <a:p>
                <a:endParaRPr lang="zh-CN" altLang="en-US" sz="1800"/>
              </a:p>
              <a:p>
                <a:r>
                  <a:rPr lang="zh-CN" altLang="en-US" sz="1800"/>
                  <a:t>优点：</a:t>
                </a:r>
                <a:endParaRPr lang="zh-CN" altLang="en-US" sz="1800"/>
              </a:p>
              <a:p>
                <a:r>
                  <a:rPr lang="en-US" altLang="zh-CN" sz="1800"/>
                  <a:t>·</a:t>
                </a:r>
                <a:r>
                  <a:rPr lang="zh-CN" altLang="en-US" sz="1800"/>
                  <a:t>多元化服务，涵盖餐饮团购等。</a:t>
                </a:r>
                <a:endParaRPr lang="zh-CN" altLang="en-US" sz="1800"/>
              </a:p>
              <a:p>
                <a:r>
                  <a:rPr lang="en-US" altLang="zh-CN" sz="1800"/>
                  <a:t>·</a:t>
                </a:r>
                <a:r>
                  <a:rPr lang="zh-CN" altLang="en-US" sz="1800"/>
                  <a:t>良好的社区化运营，增强用户粘性。</a:t>
                </a:r>
                <a:endParaRPr lang="zh-CN" altLang="en-US" sz="1800"/>
              </a:p>
              <a:p>
                <a:r>
                  <a:rPr lang="en-US" altLang="zh-CN" sz="1800"/>
                  <a:t>·</a:t>
                </a:r>
                <a:r>
                  <a:rPr lang="zh-CN" altLang="en-US" sz="1800"/>
                  <a:t>快捷的配送速度和良好的服务体验。</a:t>
                </a:r>
                <a:endParaRPr lang="zh-CN" altLang="en-US" sz="1800"/>
              </a:p>
              <a:p>
                <a:endParaRPr lang="zh-CN" altLang="en-US" sz="1800"/>
              </a:p>
              <a:p>
                <a:r>
                  <a:rPr lang="zh-CN" altLang="en-US" sz="1800"/>
                  <a:t>缺点：</a:t>
                </a:r>
                <a:endParaRPr lang="zh-CN" altLang="en-US" sz="1800"/>
              </a:p>
              <a:p>
                <a:r>
                  <a:rPr lang="en-US" altLang="zh-CN" sz="1800"/>
                  <a:t>·</a:t>
                </a:r>
                <a:r>
                  <a:rPr lang="zh-CN" altLang="en-US" sz="1800"/>
                  <a:t>商家佣金较高，压缩利润空间。</a:t>
                </a:r>
                <a:endParaRPr lang="en-US" altLang="zh-CN" sz="1800"/>
              </a:p>
              <a:p>
                <a:r>
                  <a:rPr lang="en-US" altLang="zh-CN" sz="1800"/>
                  <a:t>·</a:t>
                </a:r>
                <a:r>
                  <a:rPr lang="zh-CN" altLang="en-US" sz="1800"/>
                  <a:t>较为复杂的订单管理系统。</a:t>
                </a:r>
                <a:endParaRPr lang="zh-CN" altLang="en-US" sz="1800"/>
              </a:p>
              <a:p>
                <a:r>
                  <a:rPr lang="en-US" altLang="zh-CN" sz="1800"/>
                  <a:t>·</a:t>
                </a:r>
                <a:r>
                  <a:rPr lang="zh-CN" altLang="en-US" sz="1800"/>
                  <a:t>界面繁杂，不够清晰直观。</a:t>
                </a:r>
                <a:endParaRPr lang="zh-CN" altLang="en-US" sz="18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p:txBody>
          </p:sp>
        </p:grpSp>
        <p:grpSp>
          <p:nvGrpSpPr>
            <p:cNvPr id="4" name="组合 3"/>
            <p:cNvGrpSpPr/>
            <p:nvPr/>
          </p:nvGrpSpPr>
          <p:grpSpPr>
            <a:xfrm>
              <a:off x="12970" y="2078"/>
              <a:ext cx="8472" cy="6968"/>
              <a:chOff x="12970" y="2078"/>
              <a:chExt cx="8472" cy="6968"/>
            </a:xfrm>
          </p:grpSpPr>
          <p:pic>
            <p:nvPicPr>
              <p:cNvPr id="107" name="图片 106"/>
              <p:cNvPicPr/>
              <p:nvPr/>
            </p:nvPicPr>
            <p:blipFill>
              <a:blip r:embed="rId3"/>
              <a:srcRect l="5955" r="5750" b="32463"/>
              <a:stretch>
                <a:fillRect/>
              </a:stretch>
            </p:blipFill>
            <p:spPr>
              <a:xfrm>
                <a:off x="12970" y="2078"/>
                <a:ext cx="1134" cy="1134"/>
              </a:xfrm>
              <a:prstGeom prst="rect">
                <a:avLst/>
              </a:prstGeom>
              <a:noFill/>
              <a:ln w="9525">
                <a:noFill/>
              </a:ln>
            </p:spPr>
          </p:pic>
          <p:sp>
            <p:nvSpPr>
              <p:cNvPr id="25" name="文本框 24"/>
              <p:cNvSpPr txBox="1"/>
              <p:nvPr/>
            </p:nvSpPr>
            <p:spPr>
              <a:xfrm>
                <a:off x="12970" y="3500"/>
                <a:ext cx="8472" cy="5546"/>
              </a:xfrm>
              <a:prstGeom prst="rect">
                <a:avLst/>
              </a:prstGeom>
              <a:noFill/>
            </p:spPr>
            <p:txBody>
              <a:bodyPr wrap="square" rtlCol="0">
                <a:noAutofit/>
              </a:bodyPr>
              <a:p>
                <a:r>
                  <a:rPr lang="zh-CN" altLang="en-US" sz="1800"/>
                  <a:t>收钱吧</a:t>
                </a:r>
                <a:endParaRPr lang="zh-CN" altLang="en-US" sz="1800"/>
              </a:p>
              <a:p>
                <a:endParaRPr lang="zh-CN" altLang="en-US" sz="1800"/>
              </a:p>
              <a:p>
                <a:r>
                  <a:rPr lang="zh-CN" altLang="en-US" sz="1800"/>
                  <a:t>优点：</a:t>
                </a:r>
                <a:endParaRPr lang="zh-CN" altLang="en-US" sz="1800"/>
              </a:p>
              <a:p>
                <a:r>
                  <a:rPr lang="en-US" altLang="zh-CN" sz="1800"/>
                  <a:t>·</a:t>
                </a:r>
                <a:r>
                  <a:rPr lang="zh-CN" altLang="en-US" sz="1800"/>
                  <a:t>安全便捷的支付方案。</a:t>
                </a:r>
                <a:endParaRPr lang="zh-CN" altLang="en-US" sz="1800"/>
              </a:p>
              <a:p>
                <a:r>
                  <a:rPr lang="en-US" altLang="zh-CN" sz="1800"/>
                  <a:t>·</a:t>
                </a:r>
                <a:r>
                  <a:rPr lang="zh-CN" altLang="en-US" sz="1800"/>
                  <a:t>线上线下结合，便于管理。</a:t>
                </a:r>
                <a:endParaRPr lang="zh-CN" altLang="en-US" sz="1800"/>
              </a:p>
              <a:p>
                <a:r>
                  <a:rPr lang="en-US" altLang="zh-CN" sz="1800"/>
                  <a:t>·</a:t>
                </a:r>
                <a:r>
                  <a:rPr lang="zh-CN" altLang="en-US" sz="1800"/>
                  <a:t>提供一定的智能数据分析功能。</a:t>
                </a:r>
                <a:endParaRPr lang="zh-CN" altLang="en-US" sz="1800"/>
              </a:p>
              <a:p>
                <a:endParaRPr lang="zh-CN" altLang="en-US" sz="1800"/>
              </a:p>
              <a:p>
                <a:r>
                  <a:rPr lang="zh-CN" altLang="en-US" sz="1800"/>
                  <a:t>缺点：</a:t>
                </a:r>
                <a:endParaRPr lang="zh-CN" altLang="en-US" sz="1800"/>
              </a:p>
              <a:p>
                <a:r>
                  <a:rPr lang="en-US" altLang="zh-CN" sz="1800"/>
                  <a:t>·</a:t>
                </a:r>
                <a:r>
                  <a:rPr lang="zh-CN" altLang="en-US" sz="1800"/>
                  <a:t>外卖覆盖范围和服务能力有限。</a:t>
                </a:r>
                <a:endParaRPr lang="zh-CN" altLang="en-US" sz="1800"/>
              </a:p>
              <a:p>
                <a:r>
                  <a:rPr lang="en-US" altLang="zh-CN" sz="1800"/>
                  <a:t>·</a:t>
                </a:r>
                <a:r>
                  <a:rPr lang="zh-CN" altLang="en-US" sz="1800"/>
                  <a:t>知名度不高，加盟商家较少。</a:t>
                </a:r>
                <a:endParaRPr lang="zh-CN" altLang="en-US" sz="18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p:txBody>
          </p:sp>
        </p:grpSp>
      </p:gr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1"/>
          <p:cNvSpPr txBox="1"/>
          <p:nvPr/>
        </p:nvSpPr>
        <p:spPr>
          <a:xfrm>
            <a:off x="3928269" y="1839189"/>
            <a:ext cx="4335463" cy="1076325"/>
          </a:xfrm>
          <a:prstGeom prst="rect">
            <a:avLst/>
          </a:prstGeom>
          <a:noFill/>
        </p:spPr>
        <p:txBody>
          <a:bodyPr wrap="square" lIns="91440" tIns="45720" rIns="91440" bIns="45720" rtlCol="0">
            <a:spAutoFit/>
          </a:bodyPr>
          <a:lstStyle/>
          <a:p>
            <a:pPr algn="ctr"/>
            <a:r>
              <a:rPr lang="en-US" altLang="zh-CN" sz="6400" dirty="0">
                <a:solidFill>
                  <a:srgbClr val="414954"/>
                </a:solidFill>
                <a:cs typeface="+mn-ea"/>
                <a:sym typeface="+mn-lt"/>
              </a:rPr>
              <a:t>PART 02</a:t>
            </a:r>
            <a:endParaRPr lang="zh-CN" altLang="en-US" sz="6400" dirty="0">
              <a:solidFill>
                <a:srgbClr val="414954"/>
              </a:solidFill>
              <a:cs typeface="+mn-ea"/>
              <a:sym typeface="+mn-lt"/>
            </a:endParaRPr>
          </a:p>
        </p:txBody>
      </p:sp>
      <p:grpSp>
        <p:nvGrpSpPr>
          <p:cNvPr id="7" name="组合 6"/>
          <p:cNvGrpSpPr/>
          <p:nvPr/>
        </p:nvGrpSpPr>
        <p:grpSpPr>
          <a:xfrm>
            <a:off x="573139" y="535460"/>
            <a:ext cx="11045723" cy="5787081"/>
            <a:chOff x="429854" y="401595"/>
            <a:chExt cx="8284292" cy="4340311"/>
          </a:xfrm>
        </p:grpSpPr>
        <p:sp>
          <p:nvSpPr>
            <p:cNvPr id="8" name="任意多边形 7"/>
            <p:cNvSpPr/>
            <p:nvPr/>
          </p:nvSpPr>
          <p:spPr>
            <a:xfrm>
              <a:off x="429854" y="401595"/>
              <a:ext cx="8284292" cy="4340311"/>
            </a:xfrm>
            <a:custGeom>
              <a:avLst/>
              <a:gdLst>
                <a:gd name="connsiteX0" fmla="*/ 543697 w 8180173"/>
                <a:gd name="connsiteY0" fmla="*/ 12357 h 4053016"/>
                <a:gd name="connsiteX1" fmla="*/ 24714 w 8180173"/>
                <a:gd name="connsiteY1" fmla="*/ 679622 h 4053016"/>
                <a:gd name="connsiteX2" fmla="*/ 0 w 8180173"/>
                <a:gd name="connsiteY2" fmla="*/ 3336324 h 4053016"/>
                <a:gd name="connsiteX3" fmla="*/ 543697 w 8180173"/>
                <a:gd name="connsiteY3" fmla="*/ 4053016 h 4053016"/>
                <a:gd name="connsiteX4" fmla="*/ 7624119 w 8180173"/>
                <a:gd name="connsiteY4" fmla="*/ 4028303 h 4053016"/>
                <a:gd name="connsiteX5" fmla="*/ 8180173 w 8180173"/>
                <a:gd name="connsiteY5" fmla="*/ 3336324 h 4053016"/>
                <a:gd name="connsiteX6" fmla="*/ 8167816 w 8180173"/>
                <a:gd name="connsiteY6" fmla="*/ 667265 h 4053016"/>
                <a:gd name="connsiteX7" fmla="*/ 7648832 w 8180173"/>
                <a:gd name="connsiteY7" fmla="*/ 0 h 4053016"/>
                <a:gd name="connsiteX8" fmla="*/ 543697 w 8180173"/>
                <a:gd name="connsiteY8" fmla="*/ 12357 h 405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80173" h="4053016">
                  <a:moveTo>
                    <a:pt x="543697" y="12357"/>
                  </a:moveTo>
                  <a:lnTo>
                    <a:pt x="24714" y="679622"/>
                  </a:lnTo>
                  <a:lnTo>
                    <a:pt x="0" y="3336324"/>
                  </a:lnTo>
                  <a:lnTo>
                    <a:pt x="543697" y="4053016"/>
                  </a:lnTo>
                  <a:lnTo>
                    <a:pt x="7624119" y="4028303"/>
                  </a:lnTo>
                  <a:lnTo>
                    <a:pt x="8180173" y="3336324"/>
                  </a:lnTo>
                  <a:lnTo>
                    <a:pt x="8167816" y="667265"/>
                  </a:lnTo>
                  <a:lnTo>
                    <a:pt x="7648832" y="0"/>
                  </a:lnTo>
                  <a:lnTo>
                    <a:pt x="543697" y="12357"/>
                  </a:lnTo>
                  <a:close/>
                </a:path>
              </a:pathLst>
            </a:cu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sp>
          <p:nvSpPr>
            <p:cNvPr id="9" name="矩形 8"/>
            <p:cNvSpPr/>
            <p:nvPr/>
          </p:nvSpPr>
          <p:spPr>
            <a:xfrm>
              <a:off x="561252" y="526707"/>
              <a:ext cx="8021497" cy="4090086"/>
            </a:xfrm>
            <a:prstGeom prst="rect">
              <a:avLst/>
            </a:prstGeom>
            <a:noFill/>
            <a:ln w="9525">
              <a:solidFill>
                <a:srgbClr val="414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cs typeface="+mn-ea"/>
                <a:sym typeface="+mn-lt"/>
              </a:endParaRPr>
            </a:p>
          </p:txBody>
        </p:sp>
      </p:grpSp>
      <p:sp>
        <p:nvSpPr>
          <p:cNvPr id="10" name="矩形 9"/>
          <p:cNvSpPr/>
          <p:nvPr/>
        </p:nvSpPr>
        <p:spPr>
          <a:xfrm>
            <a:off x="5303387" y="2850637"/>
            <a:ext cx="1585227" cy="24000"/>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rgbClr val="414954"/>
              </a:solidFill>
              <a:cs typeface="+mn-ea"/>
              <a:sym typeface="+mn-lt"/>
            </a:endParaRPr>
          </a:p>
        </p:txBody>
      </p:sp>
      <p:sp>
        <p:nvSpPr>
          <p:cNvPr id="11" name="文本框 10"/>
          <p:cNvSpPr txBox="1"/>
          <p:nvPr/>
        </p:nvSpPr>
        <p:spPr>
          <a:xfrm>
            <a:off x="3277009" y="3118147"/>
            <a:ext cx="5637981" cy="1158875"/>
          </a:xfrm>
          <a:prstGeom prst="rect">
            <a:avLst/>
          </a:prstGeom>
          <a:noFill/>
        </p:spPr>
        <p:txBody>
          <a:bodyPr wrap="square" rtlCol="0">
            <a:spAutoFit/>
          </a:bodyPr>
          <a:lstStyle/>
          <a:p>
            <a:pPr algn="ctr"/>
            <a:r>
              <a:rPr lang="zh-CN" altLang="en-US" sz="4800" dirty="0">
                <a:solidFill>
                  <a:srgbClr val="414954"/>
                </a:solidFill>
                <a:cs typeface="+mn-ea"/>
                <a:sym typeface="+mn-lt"/>
              </a:rPr>
              <a:t>用户研究</a:t>
            </a:r>
            <a:endParaRPr lang="en-US" altLang="zh-CN" sz="4800" dirty="0">
              <a:solidFill>
                <a:srgbClr val="414954"/>
              </a:solidFill>
              <a:cs typeface="+mn-ea"/>
              <a:sym typeface="+mn-lt"/>
            </a:endParaRPr>
          </a:p>
          <a:p>
            <a:pPr algn="ctr"/>
            <a:endParaRPr lang="zh-CN" altLang="en-US" sz="2135" dirty="0">
              <a:solidFill>
                <a:srgbClr val="414954"/>
              </a:solidFill>
              <a:cs typeface="+mn-ea"/>
              <a:sym typeface="+mn-lt"/>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p:cNvSpPr txBox="1"/>
          <p:nvPr/>
        </p:nvSpPr>
        <p:spPr>
          <a:xfrm>
            <a:off x="619655" y="583287"/>
            <a:ext cx="4445001" cy="666115"/>
          </a:xfrm>
          <a:prstGeom prst="rect">
            <a:avLst/>
          </a:prstGeom>
          <a:noFill/>
        </p:spPr>
        <p:txBody>
          <a:bodyPr wrap="square" rtlCol="0">
            <a:spAutoFit/>
          </a:bodyPr>
          <a:lstStyle/>
          <a:p>
            <a:r>
              <a:rPr lang="zh-CN" altLang="en-US" sz="2400" dirty="0">
                <a:solidFill>
                  <a:srgbClr val="414954"/>
                </a:solidFill>
                <a:cs typeface="+mn-ea"/>
                <a:sym typeface="+mn-lt"/>
              </a:rPr>
              <a:t>问卷调研</a:t>
            </a:r>
            <a:endParaRPr lang="en-US" altLang="zh-CN" sz="2400" dirty="0">
              <a:solidFill>
                <a:srgbClr val="414954"/>
              </a:solidFill>
              <a:cs typeface="+mn-ea"/>
              <a:sym typeface="+mn-lt"/>
            </a:endParaRPr>
          </a:p>
          <a:p>
            <a:endParaRPr lang="zh-CN" altLang="en-US" sz="1335" dirty="0">
              <a:solidFill>
                <a:srgbClr val="414954"/>
              </a:solidFill>
              <a:cs typeface="+mn-ea"/>
              <a:sym typeface="+mn-lt"/>
            </a:endParaRPr>
          </a:p>
        </p:txBody>
      </p:sp>
      <p:pic>
        <p:nvPicPr>
          <p:cNvPr id="7" name="图片 6"/>
          <p:cNvPicPr>
            <a:picLocks noChangeAspect="1"/>
          </p:cNvPicPr>
          <p:nvPr>
            <p:custDataLst>
              <p:tags r:id="rId1"/>
            </p:custDataLst>
          </p:nvPr>
        </p:nvPicPr>
        <p:blipFill>
          <a:blip r:embed="rId2"/>
          <a:stretch>
            <a:fillRect/>
          </a:stretch>
        </p:blipFill>
        <p:spPr>
          <a:xfrm>
            <a:off x="3185160" y="722630"/>
            <a:ext cx="2721610" cy="4542790"/>
          </a:xfrm>
          <a:prstGeom prst="rect">
            <a:avLst/>
          </a:prstGeom>
          <a:effectLst>
            <a:outerShdw blurRad="50800" dist="38100" dir="18900000" algn="bl" rotWithShape="0">
              <a:prstClr val="black">
                <a:alpha val="40000"/>
              </a:prstClr>
            </a:outerShdw>
          </a:effectLst>
        </p:spPr>
      </p:pic>
      <p:pic>
        <p:nvPicPr>
          <p:cNvPr id="8" name="图片 7"/>
          <p:cNvPicPr>
            <a:picLocks noChangeAspect="1"/>
          </p:cNvPicPr>
          <p:nvPr/>
        </p:nvPicPr>
        <p:blipFill>
          <a:blip r:embed="rId3"/>
          <a:srcRect t="11844" r="-960"/>
          <a:stretch>
            <a:fillRect/>
          </a:stretch>
        </p:blipFill>
        <p:spPr>
          <a:xfrm>
            <a:off x="5064760" y="1542415"/>
            <a:ext cx="2346960" cy="4555490"/>
          </a:xfrm>
          <a:prstGeom prst="rect">
            <a:avLst/>
          </a:prstGeom>
          <a:effectLst>
            <a:outerShdw blurRad="50800" dist="38100" dir="13500000" algn="br" rotWithShape="0">
              <a:prstClr val="black">
                <a:alpha val="40000"/>
              </a:prstClr>
            </a:outerShdw>
          </a:effectLst>
        </p:spPr>
      </p:pic>
      <p:sp>
        <p:nvSpPr>
          <p:cNvPr id="108" name="文本框 107"/>
          <p:cNvSpPr txBox="1"/>
          <p:nvPr/>
        </p:nvSpPr>
        <p:spPr>
          <a:xfrm>
            <a:off x="7682230" y="5340985"/>
            <a:ext cx="5080000" cy="416560"/>
          </a:xfrm>
          <a:prstGeom prst="rect">
            <a:avLst/>
          </a:prstGeom>
          <a:noFill/>
          <a:ln w="9525">
            <a:noFill/>
          </a:ln>
        </p:spPr>
        <p:txBody>
          <a:bodyPr>
            <a:noAutofit/>
          </a:bodyPr>
          <a:p>
            <a:pPr indent="0"/>
            <a:r>
              <a:rPr lang="en-US" altLang="zh-CN" sz="2000" b="1" dirty="0">
                <a:solidFill>
                  <a:schemeClr val="tx1">
                    <a:lumMod val="75000"/>
                    <a:lumOff val="25000"/>
                  </a:schemeClr>
                </a:solidFill>
                <a:latin typeface="华文中宋" panose="02010600040101010101" charset="-122"/>
                <a:ea typeface="华文中宋" panose="02010600040101010101" charset="-122"/>
                <a:cs typeface="+mn-ea"/>
              </a:rPr>
              <a:t>Q</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rPr>
              <a:t>16-Q19：调查用户对项目的预期</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endParaRPr>
          </a:p>
        </p:txBody>
      </p:sp>
      <p:grpSp>
        <p:nvGrpSpPr>
          <p:cNvPr id="15" name="组合 14"/>
          <p:cNvGrpSpPr/>
          <p:nvPr/>
        </p:nvGrpSpPr>
        <p:grpSpPr>
          <a:xfrm>
            <a:off x="1618615" y="1846580"/>
            <a:ext cx="1945005" cy="434340"/>
            <a:chOff x="2549" y="2429"/>
            <a:chExt cx="3063" cy="684"/>
          </a:xfrm>
        </p:grpSpPr>
        <p:cxnSp>
          <p:nvCxnSpPr>
            <p:cNvPr id="10" name="直接连接符 9"/>
            <p:cNvCxnSpPr/>
            <p:nvPr/>
          </p:nvCxnSpPr>
          <p:spPr>
            <a:xfrm>
              <a:off x="4568" y="2429"/>
              <a:ext cx="1044" cy="684"/>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a:off x="2549" y="2438"/>
              <a:ext cx="2071"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cxnSp>
        <p:nvCxnSpPr>
          <p:cNvPr id="17" name="直接连接符 16"/>
          <p:cNvCxnSpPr/>
          <p:nvPr/>
        </p:nvCxnSpPr>
        <p:spPr>
          <a:xfrm>
            <a:off x="3574415" y="1950720"/>
            <a:ext cx="21590" cy="21590"/>
          </a:xfrm>
          <a:prstGeom prst="line">
            <a:avLst/>
          </a:prstGeom>
        </p:spPr>
        <p:style>
          <a:lnRef idx="2">
            <a:schemeClr val="accent1"/>
          </a:lnRef>
          <a:fillRef idx="0">
            <a:srgbClr val="FFFFFF"/>
          </a:fillRef>
          <a:effectRef idx="0">
            <a:srgbClr val="FFFFFF"/>
          </a:effectRef>
          <a:fontRef idx="minor">
            <a:schemeClr val="tx1"/>
          </a:fontRef>
        </p:style>
      </p:cxnSp>
      <p:grpSp>
        <p:nvGrpSpPr>
          <p:cNvPr id="18" name="组合 17"/>
          <p:cNvGrpSpPr/>
          <p:nvPr/>
        </p:nvGrpSpPr>
        <p:grpSpPr>
          <a:xfrm>
            <a:off x="1680210" y="2957830"/>
            <a:ext cx="1945005" cy="434340"/>
            <a:chOff x="2549" y="2429"/>
            <a:chExt cx="3063" cy="684"/>
          </a:xfrm>
        </p:grpSpPr>
        <p:cxnSp>
          <p:nvCxnSpPr>
            <p:cNvPr id="19" name="直接连接符 18"/>
            <p:cNvCxnSpPr/>
            <p:nvPr/>
          </p:nvCxnSpPr>
          <p:spPr>
            <a:xfrm>
              <a:off x="4568" y="2429"/>
              <a:ext cx="1044" cy="684"/>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2549" y="2438"/>
              <a:ext cx="2071"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cxnSp>
        <p:nvCxnSpPr>
          <p:cNvPr id="21" name="直接连接符 20"/>
          <p:cNvCxnSpPr/>
          <p:nvPr/>
        </p:nvCxnSpPr>
        <p:spPr>
          <a:xfrm>
            <a:off x="3668395" y="3164205"/>
            <a:ext cx="21590" cy="21590"/>
          </a:xfrm>
          <a:prstGeom prst="line">
            <a:avLst/>
          </a:prstGeom>
        </p:spPr>
        <p:style>
          <a:lnRef idx="2">
            <a:schemeClr val="accent1"/>
          </a:lnRef>
          <a:fillRef idx="0">
            <a:srgbClr val="FFFFFF"/>
          </a:fillRef>
          <a:effectRef idx="0">
            <a:srgbClr val="FFFFFF"/>
          </a:effectRef>
          <a:fontRef idx="minor">
            <a:schemeClr val="tx1"/>
          </a:fontRef>
        </p:style>
      </p:cxnSp>
      <p:sp>
        <p:nvSpPr>
          <p:cNvPr id="48" name="TextBox 26"/>
          <p:cNvSpPr txBox="1"/>
          <p:nvPr>
            <p:custDataLst>
              <p:tags r:id="rId4"/>
            </p:custDataLst>
          </p:nvPr>
        </p:nvSpPr>
        <p:spPr>
          <a:xfrm>
            <a:off x="740410" y="1351915"/>
            <a:ext cx="2254885" cy="398780"/>
          </a:xfrm>
          <a:prstGeom prst="rect">
            <a:avLst/>
          </a:prstGeom>
          <a:noFill/>
        </p:spPr>
        <p:txBody>
          <a:bodyPr wrap="square" rtlCol="0">
            <a:spAutoFit/>
          </a:bodyPr>
          <a:p>
            <a:pPr algn="l"/>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lt"/>
              </a:rPr>
              <a:t>问卷平台：</a:t>
            </a:r>
            <a:r>
              <a:rPr lang="zh-CN" altLang="en-US" sz="2000" b="1" dirty="0">
                <a:solidFill>
                  <a:schemeClr val="accent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cs typeface="+mn-ea"/>
                <a:sym typeface="+mn-lt"/>
              </a:rPr>
              <a:t>问卷星</a:t>
            </a:r>
            <a:endParaRPr lang="zh-CN" altLang="en-US" sz="2000" b="1" dirty="0">
              <a:solidFill>
                <a:schemeClr val="accent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cs typeface="+mn-ea"/>
              <a:sym typeface="+mn-lt"/>
            </a:endParaRPr>
          </a:p>
        </p:txBody>
      </p:sp>
      <p:sp>
        <p:nvSpPr>
          <p:cNvPr id="22" name="TextBox 26"/>
          <p:cNvSpPr txBox="1"/>
          <p:nvPr>
            <p:custDataLst>
              <p:tags r:id="rId5"/>
            </p:custDataLst>
          </p:nvPr>
        </p:nvSpPr>
        <p:spPr>
          <a:xfrm>
            <a:off x="740410" y="2205355"/>
            <a:ext cx="2548255" cy="706755"/>
          </a:xfrm>
          <a:prstGeom prst="rect">
            <a:avLst/>
          </a:prstGeom>
          <a:noFill/>
        </p:spPr>
        <p:txBody>
          <a:bodyPr wrap="square" rtlCol="0">
            <a:spAutoFit/>
          </a:bodyPr>
          <a:p>
            <a:pPr algn="l"/>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lt"/>
              </a:rPr>
              <a:t>调研时间：</a:t>
            </a:r>
            <a:r>
              <a:rPr lang="zh-CN" altLang="en-US" sz="2000" b="1" dirty="0">
                <a:solidFill>
                  <a:srgbClr val="E3AD94"/>
                </a:solidFill>
                <a:latin typeface="华文中宋" panose="02010600040101010101" charset="-122"/>
                <a:ea typeface="华文中宋" panose="02010600040101010101" charset="-122"/>
                <a:cs typeface="+mn-ea"/>
                <a:sym typeface="+mn-lt"/>
              </a:rPr>
              <a:t>20Days</a:t>
            </a:r>
            <a:endParaRPr lang="en-US" altLang="zh-CN" sz="2000" b="1" dirty="0">
              <a:solidFill>
                <a:schemeClr val="tx1">
                  <a:lumMod val="75000"/>
                  <a:lumOff val="25000"/>
                </a:schemeClr>
              </a:solidFill>
              <a:latin typeface="华文中宋" panose="02010600040101010101" charset="-122"/>
              <a:ea typeface="华文中宋" panose="02010600040101010101" charset="-122"/>
              <a:cs typeface="+mn-ea"/>
              <a:sym typeface="+mn-lt"/>
            </a:endParaRPr>
          </a:p>
          <a:p>
            <a:pPr algn="l">
              <a:buClrTx/>
              <a:buSzTx/>
              <a:buFontTx/>
            </a:pPr>
            <a:r>
              <a:rPr lang="zh-CN" altLang="en-US" sz="2000" b="1" dirty="0">
                <a:solidFill>
                  <a:schemeClr val="tx1">
                    <a:lumMod val="75000"/>
                    <a:lumOff val="25000"/>
                  </a:schemeClr>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cs typeface="+mn-ea"/>
                <a:sym typeface="+mn-lt"/>
              </a:rPr>
              <a:t>问卷数量：</a:t>
            </a:r>
            <a:r>
              <a:rPr lang="zh-CN" altLang="en-US" sz="2000" b="1" dirty="0">
                <a:solidFill>
                  <a:srgbClr val="E3AD94"/>
                </a:solidFill>
                <a:latin typeface="华文中宋" panose="02010600040101010101" charset="-122"/>
                <a:ea typeface="华文中宋" panose="02010600040101010101" charset="-122"/>
                <a:cs typeface="+mn-ea"/>
                <a:sym typeface="+mn-lt"/>
              </a:rPr>
              <a:t>241份</a:t>
            </a:r>
            <a:endParaRPr lang="zh-CN" altLang="en-US" sz="2000" b="1" dirty="0">
              <a:solidFill>
                <a:srgbClr val="E3AD94"/>
              </a:solidFill>
              <a:latin typeface="华文中宋" panose="02010600040101010101" charset="-122"/>
              <a:ea typeface="华文中宋" panose="02010600040101010101" charset="-122"/>
              <a:cs typeface="+mn-ea"/>
              <a:sym typeface="+mn-lt"/>
            </a:endParaRPr>
          </a:p>
        </p:txBody>
      </p:sp>
      <p:grpSp>
        <p:nvGrpSpPr>
          <p:cNvPr id="25" name="组合 24"/>
          <p:cNvGrpSpPr/>
          <p:nvPr/>
        </p:nvGrpSpPr>
        <p:grpSpPr>
          <a:xfrm>
            <a:off x="1607820" y="4351655"/>
            <a:ext cx="1998980" cy="412750"/>
            <a:chOff x="2532" y="6853"/>
            <a:chExt cx="3148" cy="650"/>
          </a:xfrm>
        </p:grpSpPr>
        <p:cxnSp>
          <p:nvCxnSpPr>
            <p:cNvPr id="23" name="直接连接符 22"/>
            <p:cNvCxnSpPr/>
            <p:nvPr/>
          </p:nvCxnSpPr>
          <p:spPr>
            <a:xfrm flipH="1">
              <a:off x="4448" y="6853"/>
              <a:ext cx="1232" cy="634"/>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flipH="1">
              <a:off x="2532" y="7487"/>
              <a:ext cx="1951" cy="17"/>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sp>
        <p:nvSpPr>
          <p:cNvPr id="26" name="TextBox 26"/>
          <p:cNvSpPr txBox="1"/>
          <p:nvPr>
            <p:custDataLst>
              <p:tags r:id="rId6"/>
            </p:custDataLst>
          </p:nvPr>
        </p:nvSpPr>
        <p:spPr>
          <a:xfrm>
            <a:off x="740410" y="4328795"/>
            <a:ext cx="2548255" cy="398780"/>
          </a:xfrm>
          <a:prstGeom prst="rect">
            <a:avLst/>
          </a:prstGeom>
          <a:noFill/>
        </p:spPr>
        <p:txBody>
          <a:bodyPr wrap="square" rtlCol="0">
            <a:spAutoFit/>
          </a:bodyPr>
          <a:p>
            <a:pPr algn="l"/>
            <a:r>
              <a:rPr lang="zh-CN" altLang="en-US" sz="2000" b="1" dirty="0">
                <a:solidFill>
                  <a:schemeClr val="tx1">
                    <a:lumMod val="75000"/>
                    <a:lumOff val="25000"/>
                  </a:schemeClr>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cs typeface="+mn-ea"/>
                <a:sym typeface="+mn-lt"/>
              </a:rPr>
              <a:t>结果可视化分析</a:t>
            </a:r>
            <a:endParaRPr lang="zh-CN" altLang="en-US" sz="2000" b="1" dirty="0">
              <a:solidFill>
                <a:schemeClr val="tx1">
                  <a:lumMod val="75000"/>
                  <a:lumOff val="25000"/>
                </a:schemeClr>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cs typeface="+mn-ea"/>
              <a:sym typeface="+mn-lt"/>
            </a:endParaRPr>
          </a:p>
        </p:txBody>
      </p:sp>
      <p:grpSp>
        <p:nvGrpSpPr>
          <p:cNvPr id="29" name="组合 28"/>
          <p:cNvGrpSpPr/>
          <p:nvPr/>
        </p:nvGrpSpPr>
        <p:grpSpPr>
          <a:xfrm>
            <a:off x="7117080" y="1483360"/>
            <a:ext cx="1988185" cy="488950"/>
            <a:chOff x="11208" y="2336"/>
            <a:chExt cx="3131" cy="770"/>
          </a:xfrm>
        </p:grpSpPr>
        <p:cxnSp>
          <p:nvCxnSpPr>
            <p:cNvPr id="27" name="直接连接符 26"/>
            <p:cNvCxnSpPr/>
            <p:nvPr/>
          </p:nvCxnSpPr>
          <p:spPr>
            <a:xfrm flipV="1">
              <a:off x="11208" y="2336"/>
              <a:ext cx="1232" cy="77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12457" y="2336"/>
              <a:ext cx="1882"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sp>
        <p:nvSpPr>
          <p:cNvPr id="30" name="TextBox 26"/>
          <p:cNvSpPr txBox="1"/>
          <p:nvPr>
            <p:custDataLst>
              <p:tags r:id="rId7"/>
            </p:custDataLst>
          </p:nvPr>
        </p:nvSpPr>
        <p:spPr>
          <a:xfrm>
            <a:off x="7812405" y="953135"/>
            <a:ext cx="4003675" cy="398780"/>
          </a:xfrm>
          <a:prstGeom prst="rect">
            <a:avLst/>
          </a:prstGeom>
          <a:noFill/>
        </p:spPr>
        <p:txBody>
          <a:bodyPr wrap="square" rtlCol="0">
            <a:noAutofit/>
          </a:bodyPr>
          <a:p>
            <a:pPr algn="l"/>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rPr>
              <a:t>Q1-Q3：对用户群体进行画像</a:t>
            </a:r>
            <a:r>
              <a:rPr lang="en-US" altLang="zh-CN" sz="2000" b="1" dirty="0">
                <a:solidFill>
                  <a:schemeClr val="tx1">
                    <a:lumMod val="75000"/>
                    <a:lumOff val="25000"/>
                  </a:schemeClr>
                </a:solidFill>
                <a:latin typeface="华文中宋" panose="02010600040101010101" charset="-122"/>
                <a:ea typeface="华文中宋" panose="02010600040101010101" charset="-122"/>
                <a:cs typeface="+mn-ea"/>
                <a:sym typeface="+mn-ea"/>
              </a:rPr>
              <a:t>  		   </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rPr>
              <a:t>身份、性别、年龄</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endParaRPr>
          </a:p>
          <a:p>
            <a:pPr algn="l"/>
            <a:endParaRPr lang="zh-CN" altLang="en-US" sz="2000" b="1" dirty="0">
              <a:solidFill>
                <a:schemeClr val="accent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cs typeface="+mn-ea"/>
              <a:sym typeface="+mn-lt"/>
            </a:endParaRPr>
          </a:p>
        </p:txBody>
      </p:sp>
      <p:grpSp>
        <p:nvGrpSpPr>
          <p:cNvPr id="32" name="组合 31"/>
          <p:cNvGrpSpPr/>
          <p:nvPr/>
        </p:nvGrpSpPr>
        <p:grpSpPr>
          <a:xfrm>
            <a:off x="7117080" y="2749550"/>
            <a:ext cx="1988185" cy="488950"/>
            <a:chOff x="11208" y="2336"/>
            <a:chExt cx="3131" cy="770"/>
          </a:xfrm>
        </p:grpSpPr>
        <p:cxnSp>
          <p:nvCxnSpPr>
            <p:cNvPr id="33" name="直接连接符 32"/>
            <p:cNvCxnSpPr/>
            <p:nvPr/>
          </p:nvCxnSpPr>
          <p:spPr>
            <a:xfrm flipV="1">
              <a:off x="11208" y="2336"/>
              <a:ext cx="1232" cy="77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12457" y="2336"/>
              <a:ext cx="1882"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sp>
        <p:nvSpPr>
          <p:cNvPr id="35" name="TextBox 26"/>
          <p:cNvSpPr txBox="1"/>
          <p:nvPr>
            <p:custDataLst>
              <p:tags r:id="rId8"/>
            </p:custDataLst>
          </p:nvPr>
        </p:nvSpPr>
        <p:spPr>
          <a:xfrm>
            <a:off x="7334250" y="2280920"/>
            <a:ext cx="4596765" cy="398780"/>
          </a:xfrm>
          <a:prstGeom prst="rect">
            <a:avLst/>
          </a:prstGeom>
          <a:noFill/>
        </p:spPr>
        <p:txBody>
          <a:bodyPr wrap="square" rtlCol="0">
            <a:noAutofit/>
          </a:bodyPr>
          <a:p>
            <a:pPr algn="l"/>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rPr>
              <a:t>Q4-Q15：调查用户对外卖服务的体验</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endParaRPr>
          </a:p>
          <a:p>
            <a:pPr marL="1371600" lvl="3" indent="457200" algn="l"/>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rPr>
              <a:t>Q4-Q1</a:t>
            </a:r>
            <a:r>
              <a:rPr lang="en-US" altLang="zh-CN" sz="2000" b="1" dirty="0">
                <a:solidFill>
                  <a:schemeClr val="tx1">
                    <a:lumMod val="75000"/>
                    <a:lumOff val="25000"/>
                  </a:schemeClr>
                </a:solidFill>
                <a:latin typeface="华文中宋" panose="02010600040101010101" charset="-122"/>
                <a:ea typeface="华文中宋" panose="02010600040101010101" charset="-122"/>
                <a:cs typeface="+mn-ea"/>
                <a:sym typeface="+mn-ea"/>
              </a:rPr>
              <a:t>1</a:t>
            </a:r>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rPr>
              <a:t>：</a:t>
            </a:r>
            <a:r>
              <a:rPr lang="zh-CN" altLang="en-US" sz="2000" b="1" dirty="0">
                <a:solidFill>
                  <a:schemeClr val="accent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cs typeface="+mn-ea"/>
                <a:sym typeface="+mn-ea"/>
              </a:rPr>
              <a:t>消费者视角</a:t>
            </a:r>
            <a:endPar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ea"/>
            </a:endParaRPr>
          </a:p>
          <a:p>
            <a:pPr marL="1371600" lvl="3" indent="457200" algn="l"/>
            <a:r>
              <a:rPr lang="zh-CN" altLang="en-US" sz="2000" b="1" dirty="0">
                <a:solidFill>
                  <a:schemeClr val="tx1">
                    <a:lumMod val="75000"/>
                    <a:lumOff val="25000"/>
                  </a:schemeClr>
                </a:solidFill>
                <a:latin typeface="华文中宋" panose="02010600040101010101" charset="-122"/>
                <a:ea typeface="华文中宋" panose="02010600040101010101" charset="-122"/>
                <a:cs typeface="+mn-ea"/>
                <a:sym typeface="+mn-lt"/>
              </a:rPr>
              <a:t>Q12-Q15：</a:t>
            </a:r>
            <a:r>
              <a:rPr lang="zh-CN" altLang="en-US" sz="2000" b="1" dirty="0">
                <a:solidFill>
                  <a:schemeClr val="accent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cs typeface="+mn-ea"/>
                <a:sym typeface="+mn-lt"/>
              </a:rPr>
              <a:t>商户视角</a:t>
            </a:r>
            <a:endParaRPr lang="zh-CN" altLang="en-US" sz="20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mn-ea"/>
              <a:sym typeface="+mn-lt"/>
            </a:endParaRPr>
          </a:p>
        </p:txBody>
      </p:sp>
      <p:grpSp>
        <p:nvGrpSpPr>
          <p:cNvPr id="38" name="组合 37"/>
          <p:cNvGrpSpPr/>
          <p:nvPr/>
        </p:nvGrpSpPr>
        <p:grpSpPr>
          <a:xfrm>
            <a:off x="7139305" y="4836795"/>
            <a:ext cx="2096770" cy="427990"/>
            <a:chOff x="11243" y="7617"/>
            <a:chExt cx="3302" cy="674"/>
          </a:xfrm>
        </p:grpSpPr>
        <p:cxnSp>
          <p:nvCxnSpPr>
            <p:cNvPr id="36" name="直接连接符 35"/>
            <p:cNvCxnSpPr/>
            <p:nvPr/>
          </p:nvCxnSpPr>
          <p:spPr>
            <a:xfrm>
              <a:off x="11243" y="7617"/>
              <a:ext cx="1214" cy="67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37" name="直接连接符 36"/>
            <p:cNvCxnSpPr/>
            <p:nvPr/>
          </p:nvCxnSpPr>
          <p:spPr>
            <a:xfrm flipV="1">
              <a:off x="12457" y="8275"/>
              <a:ext cx="2088" cy="17"/>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grpSp>
    </p:spTree>
  </p:cSld>
  <p:clrMapOvr>
    <a:masterClrMapping/>
  </p:clrMapOvr>
  <p:transition spd="slow">
    <p:fade/>
  </p:transition>
</p:sld>
</file>

<file path=ppt/tags/tag1.xml><?xml version="1.0" encoding="utf-8"?>
<p:tagLst xmlns:p="http://schemas.openxmlformats.org/presentationml/2006/main">
  <p:tag name="KSO_WM_DIAGRAM_VIRTUALLY_FRAME" val="{&quot;height&quot;:239.40889763779523,&quot;left&quot;:89.10889763779527,&quot;top&quot;:175.2282677165354,&quot;width&quot;:748.8423622047245}"/>
</p:tagLst>
</file>

<file path=ppt/tags/tag10.xml><?xml version="1.0" encoding="utf-8"?>
<p:tagLst xmlns:p="http://schemas.openxmlformats.org/presentationml/2006/main">
  <p:tag name="KSO_WM_DIAGRAM_VIRTUALLY_FRAME" val="{&quot;height&quot;:414.50834645669295,&quot;left&quot;:29.662292013548132,&quot;top&quot;:175.2282677165354,&quot;width&quot;:808.2889678289715}"/>
</p:tagLst>
</file>

<file path=ppt/tags/tag11.xml><?xml version="1.0" encoding="utf-8"?>
<p:tagLst xmlns:p="http://schemas.openxmlformats.org/presentationml/2006/main">
  <p:tag name="KSO_WM_DIAGRAM_VIRTUALLY_FRAME" val="{&quot;height&quot;:414.50834645669295,&quot;left&quot;:29.662292013548132,&quot;top&quot;:175.2282677165354,&quot;width&quot;:808.2889678289715}"/>
</p:tagLst>
</file>

<file path=ppt/tags/tag12.xml><?xml version="1.0" encoding="utf-8"?>
<p:tagLst xmlns:p="http://schemas.openxmlformats.org/presentationml/2006/main">
  <p:tag name="KSO_WM_DIAGRAM_VIRTUALLY_FRAME" val="{&quot;height&quot;:414.50834645669295,&quot;left&quot;:29.662292013548132,&quot;top&quot;:175.2282677165354,&quot;width&quot;:808.2889678289715}"/>
</p:tagLst>
</file>

<file path=ppt/tags/tag13.xml><?xml version="1.0" encoding="utf-8"?>
<p:tagLst xmlns:p="http://schemas.openxmlformats.org/presentationml/2006/main">
  <p:tag name="KSO_WM_DIAGRAM_VIRTUALLY_FRAME" val="{&quot;height&quot;:550.15,&quot;left&quot;:68.1,&quot;top&quot;:-65.85,&quot;width&quot;:805.3740157480315}"/>
</p:tagLst>
</file>

<file path=ppt/tags/tag14.xml><?xml version="1.0" encoding="utf-8"?>
<p:tagLst xmlns:p="http://schemas.openxmlformats.org/presentationml/2006/main">
  <p:tag name="KSO_WM_DIAGRAM_VIRTUALLY_FRAME" val="{&quot;height&quot;:239.1300251230473,&quot;left&quot;:113.20826771653545,&quot;top&quot;:181.3239118848267,&quot;width&quot;:733.5833858267716}"/>
</p:tagLst>
</file>

<file path=ppt/tags/tag15.xml><?xml version="1.0" encoding="utf-8"?>
<p:tagLst xmlns:p="http://schemas.openxmlformats.org/presentationml/2006/main">
  <p:tag name="KSO_WM_DIAGRAM_VIRTUALLY_FRAME" val="{&quot;height&quot;:239.1300251230473,&quot;left&quot;:113.20826771653545,&quot;top&quot;:181.3239118848267,&quot;width&quot;:733.5833858267716}"/>
</p:tagLst>
</file>

<file path=ppt/tags/tag16.xml><?xml version="1.0" encoding="utf-8"?>
<p:tagLst xmlns:p="http://schemas.openxmlformats.org/presentationml/2006/main">
  <p:tag name="KSO_WM_DIAGRAM_VIRTUALLY_FRAME" val="{&quot;height&quot;:239.1300251230473,&quot;left&quot;:113.20826771653545,&quot;top&quot;:181.3239118848267,&quot;width&quot;:733.5833858267716}"/>
</p:tagLst>
</file>

<file path=ppt/tags/tag17.xml><?xml version="1.0" encoding="utf-8"?>
<p:tagLst xmlns:p="http://schemas.openxmlformats.org/presentationml/2006/main">
  <p:tag name="KSO_WM_DIAGRAM_VIRTUALLY_FRAME" val="{&quot;height&quot;:239.1300251230473,&quot;left&quot;:113.20826771653545,&quot;top&quot;:181.3239118848267,&quot;width&quot;:733.5833858267716}"/>
</p:tagLst>
</file>

<file path=ppt/tags/tag18.xml><?xml version="1.0" encoding="utf-8"?>
<p:tagLst xmlns:p="http://schemas.openxmlformats.org/presentationml/2006/main">
  <p:tag name="KSO_WM_DIAGRAM_VIRTUALLY_FRAME" val="{&quot;height&quot;:239.1300251230473,&quot;left&quot;:113.20826771653545,&quot;top&quot;:181.3239118848267,&quot;width&quot;:733.5833858267716}"/>
</p:tagLst>
</file>

<file path=ppt/tags/tag19.xml><?xml version="1.0" encoding="utf-8"?>
<p:tagLst xmlns:p="http://schemas.openxmlformats.org/presentationml/2006/main">
  <p:tag name="KSO_WM_DIAGRAM_VIRTUALLY_FRAME" val="{&quot;height&quot;:196.6287401574803,&quot;left&quot;:69.55,&quot;top&quot;:119.05,&quot;width&quot;:803.3026489257811}"/>
</p:tagLst>
</file>

<file path=ppt/tags/tag2.xml><?xml version="1.0" encoding="utf-8"?>
<p:tagLst xmlns:p="http://schemas.openxmlformats.org/presentationml/2006/main">
  <p:tag name="KSO_WM_DIAGRAM_VIRTUALLY_FRAME" val="{&quot;height&quot;:239.40889763779523,&quot;left&quot;:89.10889763779527,&quot;top&quot;:175.2282677165354,&quot;width&quot;:748.8423622047245}"/>
</p:tagLst>
</file>

<file path=ppt/tags/tag20.xml><?xml version="1.0" encoding="utf-8"?>
<p:tagLst xmlns:p="http://schemas.openxmlformats.org/presentationml/2006/main">
  <p:tag name="KSO_WM_DIAGRAM_VIRTUALLY_FRAME" val="{&quot;height&quot;:196.6287401574803,&quot;left&quot;:69.55,&quot;top&quot;:119.05,&quot;width&quot;:803.3026489257811}"/>
</p:tagLst>
</file>

<file path=ppt/tags/tag21.xml><?xml version="1.0" encoding="utf-8"?>
<p:tagLst xmlns:p="http://schemas.openxmlformats.org/presentationml/2006/main">
  <p:tag name="KSO_WM_DIAGRAM_VIRTUALLY_FRAME" val="{&quot;height&quot;:196.6287401574803,&quot;left&quot;:69.55,&quot;top&quot;:119.05,&quot;width&quot;:803.3026489257811}"/>
</p:tagLst>
</file>

<file path=ppt/tags/tag22.xml><?xml version="1.0" encoding="utf-8"?>
<p:tagLst xmlns:p="http://schemas.openxmlformats.org/presentationml/2006/main">
  <p:tag name="KSO_WM_DIAGRAM_VIRTUALLY_FRAME" val="{&quot;height&quot;:196.6287401574803,&quot;left&quot;:69.55,&quot;top&quot;:119.05,&quot;width&quot;:803.3026489257811}"/>
</p:tagLst>
</file>

<file path=ppt/tags/tag23.xml><?xml version="1.0" encoding="utf-8"?>
<p:tagLst xmlns:p="http://schemas.openxmlformats.org/presentationml/2006/main">
  <p:tag name="KSO_WM_DIAGRAM_VIRTUALLY_FRAME" val="{&quot;height&quot;:196.6287401574803,&quot;left&quot;:69.55,&quot;top&quot;:119.05,&quot;width&quot;:803.3026489257811}"/>
</p:tagLst>
</file>

<file path=ppt/tags/tag24.xml><?xml version="1.0" encoding="utf-8"?>
<p:tagLst xmlns:p="http://schemas.openxmlformats.org/presentationml/2006/main">
  <p:tag name="KSO_WM_DIAGRAM_VIRTUALLY_FRAME" val="{&quot;height&quot;:196.6287401574803,&quot;left&quot;:69.55,&quot;top&quot;:119.05,&quot;width&quot;:803.3026489257811}"/>
</p:tagLst>
</file>

<file path=ppt/tags/tag25.xml><?xml version="1.0" encoding="utf-8"?>
<p:tagLst xmlns:p="http://schemas.openxmlformats.org/presentationml/2006/main">
  <p:tag name="KSO_WM_DIAGRAM_VIRTUALLY_FRAME" val="{&quot;height&quot;:196.6287401574803,&quot;left&quot;:69.55,&quot;top&quot;:119.05,&quot;width&quot;:803.3026489257811}"/>
</p:tagLst>
</file>

<file path=ppt/tags/tag26.xml><?xml version="1.0" encoding="utf-8"?>
<p:tagLst xmlns:p="http://schemas.openxmlformats.org/presentationml/2006/main">
  <p:tag name="KSO_WM_DIAGRAM_VIRTUALLY_FRAME" val="{&quot;height&quot;:196.6287401574803,&quot;left&quot;:69.55,&quot;top&quot;:119.05,&quot;width&quot;:803.3026489257811}"/>
</p:tagLst>
</file>

<file path=ppt/tags/tag27.xml><?xml version="1.0" encoding="utf-8"?>
<p:tagLst xmlns:p="http://schemas.openxmlformats.org/presentationml/2006/main">
  <p:tag name="KSO_WM_DIAGRAM_VIRTUALLY_FRAME" val="{&quot;height&quot;:196.6287401574803,&quot;left&quot;:69.55,&quot;top&quot;:119.05,&quot;width&quot;:803.3026489257811}"/>
</p:tagLst>
</file>

<file path=ppt/tags/tag28.xml><?xml version="1.0" encoding="utf-8"?>
<p:tagLst xmlns:p="http://schemas.openxmlformats.org/presentationml/2006/main">
  <p:tag name="KSO_WM_DIAGRAM_VIRTUALLY_FRAME" val="{&quot;height&quot;:196.6287401574803,&quot;left&quot;:69.55,&quot;top&quot;:119.05,&quot;width&quot;:803.3026489257811}"/>
</p:tagLst>
</file>

<file path=ppt/tags/tag29.xml><?xml version="1.0" encoding="utf-8"?>
<p:tagLst xmlns:p="http://schemas.openxmlformats.org/presentationml/2006/main">
  <p:tag name="KSO_WM_DIAGRAM_VIRTUALLY_FRAME" val="{&quot;height&quot;:196.6287401574803,&quot;left&quot;:69.55,&quot;top&quot;:119.05,&quot;width&quot;:803.3026489257811}"/>
</p:tagLst>
</file>

<file path=ppt/tags/tag3.xml><?xml version="1.0" encoding="utf-8"?>
<p:tagLst xmlns:p="http://schemas.openxmlformats.org/presentationml/2006/main">
  <p:tag name="KSO_WM_DIAGRAM_VIRTUALLY_FRAME" val="{&quot;height&quot;:239.4088976377953,&quot;left&quot;:89.10889763779527,&quot;top&quot;:175.2282677165354,&quot;width&quot;:748.8423622047245}"/>
</p:tagLst>
</file>

<file path=ppt/tags/tag30.xml><?xml version="1.0" encoding="utf-8"?>
<p:tagLst xmlns:p="http://schemas.openxmlformats.org/presentationml/2006/main">
  <p:tag name="KSO_WM_DIAGRAM_VIRTUALLY_FRAME" val="{&quot;height&quot;:374.9,&quot;left&quot;:39.9,&quot;top&quot;:119.05,&quot;width&quot;:867.65}"/>
</p:tagLst>
</file>

<file path=ppt/tags/tag31.xml><?xml version="1.0" encoding="utf-8"?>
<p:tagLst xmlns:p="http://schemas.openxmlformats.org/presentationml/2006/main">
  <p:tag name="KSO_WM_DIAGRAM_VIRTUALLY_FRAME" val="{&quot;height&quot;:374.9,&quot;left&quot;:39.9,&quot;top&quot;:119.05,&quot;width&quot;:867.65}"/>
</p:tagLst>
</file>

<file path=ppt/tags/tag32.xml><?xml version="1.0" encoding="utf-8"?>
<p:tagLst xmlns:p="http://schemas.openxmlformats.org/presentationml/2006/main">
  <p:tag name="KSO_WM_DIAGRAM_VIRTUALLY_FRAME" val="{&quot;height&quot;:207.55,&quot;left&quot;:39.9,&quot;top&quot;:119.05,&quot;width&quot;:867.65}"/>
</p:tagLst>
</file>

<file path=ppt/tags/tag33.xml><?xml version="1.0" encoding="utf-8"?>
<p:tagLst xmlns:p="http://schemas.openxmlformats.org/presentationml/2006/main">
  <p:tag name="KSO_WM_DIAGRAM_VIRTUALLY_FRAME" val="{&quot;height&quot;:374.9,&quot;left&quot;:39.9,&quot;top&quot;:119.05,&quot;width&quot;:867.65}"/>
</p:tagLst>
</file>

<file path=ppt/tags/tag34.xml><?xml version="1.0" encoding="utf-8"?>
<p:tagLst xmlns:p="http://schemas.openxmlformats.org/presentationml/2006/main">
  <p:tag name="KSO_WM_DIAGRAM_VIRTUALLY_FRAME" val="{&quot;height&quot;:374.9,&quot;left&quot;:39.9,&quot;top&quot;:119.05,&quot;width&quot;:867.65}"/>
</p:tagLst>
</file>

<file path=ppt/tags/tag35.xml><?xml version="1.0" encoding="utf-8"?>
<p:tagLst xmlns:p="http://schemas.openxmlformats.org/presentationml/2006/main">
  <p:tag name="KSO_WM_DIAGRAM_VIRTUALLY_FRAME" val="{&quot;height&quot;:374.9,&quot;left&quot;:39.9,&quot;top&quot;:119.05,&quot;width&quot;:867.65}"/>
</p:tagLst>
</file>

<file path=ppt/tags/tag36.xml><?xml version="1.0" encoding="utf-8"?>
<p:tagLst xmlns:p="http://schemas.openxmlformats.org/presentationml/2006/main">
  <p:tag name="KSO_WM_DIAGRAM_VIRTUALLY_FRAME" val="{&quot;height&quot;:374.9,&quot;left&quot;:39.9,&quot;top&quot;:119.05,&quot;width&quot;:867.65}"/>
</p:tagLst>
</file>

<file path=ppt/tags/tag37.xml><?xml version="1.0" encoding="utf-8"?>
<p:tagLst xmlns:p="http://schemas.openxmlformats.org/presentationml/2006/main">
  <p:tag name="KSO_WM_DIAGRAM_VIRTUALLY_FRAME" val="{&quot;height&quot;:374.9,&quot;left&quot;:39.9,&quot;top&quot;:119.05,&quot;width&quot;:867.65}"/>
</p:tagLst>
</file>

<file path=ppt/tags/tag38.xml><?xml version="1.0" encoding="utf-8"?>
<p:tagLst xmlns:p="http://schemas.openxmlformats.org/presentationml/2006/main">
  <p:tag name="KSO_WM_DIAGRAM_VIRTUALLY_FRAME" val="{&quot;height&quot;:196.6287401574803,&quot;left&quot;:69.55,&quot;top&quot;:119.05,&quot;width&quot;:803.3026489257811}"/>
</p:tagLst>
</file>

<file path=ppt/tags/tag39.xml><?xml version="1.0" encoding="utf-8"?>
<p:tagLst xmlns:p="http://schemas.openxmlformats.org/presentationml/2006/main">
  <p:tag name="KSO_WM_DIAGRAM_VIRTUALLY_FRAME" val="{&quot;height&quot;:233.02520141601562,&quot;left&quot;:96.42151489257813,&quot;top&quot;:98.4,&quot;width&quot;:706.3241271972656}"/>
</p:tagLst>
</file>

<file path=ppt/tags/tag4.xml><?xml version="1.0" encoding="utf-8"?>
<p:tagLst xmlns:p="http://schemas.openxmlformats.org/presentationml/2006/main">
  <p:tag name="KSO_WM_DIAGRAM_VIRTUALLY_FRAME" val="{&quot;height&quot;:414.50834645669295,&quot;left&quot;:29.662292013548132,&quot;top&quot;:175.2282677165354,&quot;width&quot;:808.2889678289715}"/>
</p:tagLst>
</file>

<file path=ppt/tags/tag40.xml><?xml version="1.0" encoding="utf-8"?>
<p:tagLst xmlns:p="http://schemas.openxmlformats.org/presentationml/2006/main">
  <p:tag name="KSO_WM_DIAGRAM_VIRTUALLY_FRAME" val="{&quot;height&quot;:233.02520141601562,&quot;left&quot;:96.42151489257813,&quot;top&quot;:98.4,&quot;width&quot;:706.3241271972656}"/>
</p:tagLst>
</file>

<file path=ppt/tags/tag41.xml><?xml version="1.0" encoding="utf-8"?>
<p:tagLst xmlns:p="http://schemas.openxmlformats.org/presentationml/2006/main">
  <p:tag name="KSO_WM_DIAGRAM_VIRTUALLY_FRAME" val="{&quot;height&quot;:233.02520141601562,&quot;left&quot;:96.42151489257813,&quot;top&quot;:98.4,&quot;width&quot;:706.3241271972656}"/>
</p:tagLst>
</file>

<file path=ppt/tags/tag42.xml><?xml version="1.0" encoding="utf-8"?>
<p:tagLst xmlns:p="http://schemas.openxmlformats.org/presentationml/2006/main">
  <p:tag name="KSO_WM_DIAGRAM_VIRTUALLY_FRAME" val="{&quot;height&quot;:233.02520141601562,&quot;left&quot;:96.42151489257813,&quot;top&quot;:98.4,&quot;width&quot;:706.3241271972656}"/>
</p:tagLst>
</file>

<file path=ppt/tags/tag43.xml><?xml version="1.0" encoding="utf-8"?>
<p:tagLst xmlns:p="http://schemas.openxmlformats.org/presentationml/2006/main">
  <p:tag name="KSO_WM_DIAGRAM_VIRTUALLY_FRAME" val="{&quot;height&quot;:196.6287401574803,&quot;left&quot;:69.55,&quot;top&quot;:119.05,&quot;width&quot;:803.3026489257811}"/>
</p:tagLst>
</file>

<file path=ppt/tags/tag44.xml><?xml version="1.0" encoding="utf-8"?>
<p:tagLst xmlns:p="http://schemas.openxmlformats.org/presentationml/2006/main">
  <p:tag name="KSO_WM_DIAGRAM_VIRTUALLY_FRAME" val="{&quot;height&quot;:233.02520141601562,&quot;left&quot;:96.42151489257813,&quot;top&quot;:98.4,&quot;width&quot;:706.3241271972656}"/>
</p:tagLst>
</file>

<file path=ppt/tags/tag45.xml><?xml version="1.0" encoding="utf-8"?>
<p:tagLst xmlns:p="http://schemas.openxmlformats.org/presentationml/2006/main">
  <p:tag name="KSO_WM_DIAGRAM_VIRTUALLY_FRAME" val="{&quot;height&quot;:233.02520141601562,&quot;left&quot;:96.42151489257813,&quot;top&quot;:98.4,&quot;width&quot;:706.3241271972656}"/>
</p:tagLst>
</file>

<file path=ppt/tags/tag46.xml><?xml version="1.0" encoding="utf-8"?>
<p:tagLst xmlns:p="http://schemas.openxmlformats.org/presentationml/2006/main">
  <p:tag name="KSO_WM_DIAGRAM_VIRTUALLY_FRAME" val="{&quot;height&quot;:196.6287401574803,&quot;left&quot;:69.55,&quot;top&quot;:119.05,&quot;width&quot;:803.3026489257811}"/>
</p:tagLst>
</file>

<file path=ppt/tags/tag47.xml><?xml version="1.0" encoding="utf-8"?>
<p:tagLst xmlns:p="http://schemas.openxmlformats.org/presentationml/2006/main">
  <p:tag name="KSO_WM_DIAGRAM_VIRTUALLY_FRAME" val="{&quot;height&quot;:233.02520141601562,&quot;left&quot;:96.42151489257813,&quot;top&quot;:98.4,&quot;width&quot;:706.3241271972656}"/>
</p:tagLst>
</file>

<file path=ppt/tags/tag48.xml><?xml version="1.0" encoding="utf-8"?>
<p:tagLst xmlns:p="http://schemas.openxmlformats.org/presentationml/2006/main">
  <p:tag name="KSO_WM_DIAGRAM_VIRTUALLY_FRAME" val="{&quot;height&quot;:233.02520141601562,&quot;left&quot;:96.42151489257813,&quot;top&quot;:98.4,&quot;width&quot;:706.3241271972656}"/>
</p:tagLst>
</file>

<file path=ppt/tags/tag49.xml><?xml version="1.0" encoding="utf-8"?>
<p:tagLst xmlns:p="http://schemas.openxmlformats.org/presentationml/2006/main">
  <p:tag name="KSO_WM_DIAGRAM_VIRTUALLY_FRAME" val="{&quot;height&quot;:196.6287401574803,&quot;left&quot;:69.55,&quot;top&quot;:119.05,&quot;width&quot;:803.3026489257811}"/>
</p:tagLst>
</file>

<file path=ppt/tags/tag5.xml><?xml version="1.0" encoding="utf-8"?>
<p:tagLst xmlns:p="http://schemas.openxmlformats.org/presentationml/2006/main">
  <p:tag name="KSO_WM_DIAGRAM_VIRTUALLY_FRAME" val="{&quot;height&quot;:414.50834645669295,&quot;left&quot;:29.662292013548132,&quot;top&quot;:175.2282677165354,&quot;width&quot;:808.2889678289715}"/>
</p:tagLst>
</file>

<file path=ppt/tags/tag50.xml><?xml version="1.0" encoding="utf-8"?>
<p:tagLst xmlns:p="http://schemas.openxmlformats.org/presentationml/2006/main">
  <p:tag name="commondata" val="eyJoZGlkIjoiNmZmMjJkNTI5MzQwNmVjYjA3M2RkZjQzNmUwZmY2OTkifQ=="/>
</p:tagLst>
</file>

<file path=ppt/tags/tag6.xml><?xml version="1.0" encoding="utf-8"?>
<p:tagLst xmlns:p="http://schemas.openxmlformats.org/presentationml/2006/main">
  <p:tag name="KSO_WM_DIAGRAM_VIRTUALLY_FRAME" val="{&quot;height&quot;:414.50834645669295,&quot;left&quot;:29.662292013548132,&quot;top&quot;:175.2282677165354,&quot;width&quot;:808.2889678289715}"/>
</p:tagLst>
</file>

<file path=ppt/tags/tag7.xml><?xml version="1.0" encoding="utf-8"?>
<p:tagLst xmlns:p="http://schemas.openxmlformats.org/presentationml/2006/main">
  <p:tag name="KSO_WM_DIAGRAM_VIRTUALLY_FRAME" val="{&quot;height&quot;:414.50834645669295,&quot;left&quot;:29.662292013548132,&quot;top&quot;:175.2282677165354,&quot;width&quot;:808.2889678289715}"/>
</p:tagLst>
</file>

<file path=ppt/tags/tag8.xml><?xml version="1.0" encoding="utf-8"?>
<p:tagLst xmlns:p="http://schemas.openxmlformats.org/presentationml/2006/main">
  <p:tag name="KSO_WM_DIAGRAM_VIRTUALLY_FRAME" val="{&quot;height&quot;:414.50834645669295,&quot;left&quot;:29.662292013548132,&quot;top&quot;:175.2282677165354,&quot;width&quot;:808.2889678289715}"/>
</p:tagLst>
</file>

<file path=ppt/tags/tag9.xml><?xml version="1.0" encoding="utf-8"?>
<p:tagLst xmlns:p="http://schemas.openxmlformats.org/presentationml/2006/main">
  <p:tag name="KSO_WM_DIAGRAM_VIRTUALLY_FRAME" val="{&quot;height&quot;:414.50834645669295,&quot;left&quot;:29.662292013548132,&quot;top&quot;:175.2282677165354,&quot;width&quot;:808.2889678289715}"/>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5st21vn2">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5st21vn2">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5简"/>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5简"/>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3491</Words>
  <Application>WPS 演示</Application>
  <PresentationFormat>宽屏</PresentationFormat>
  <Paragraphs>461</Paragraphs>
  <Slides>25</Slides>
  <Notes>13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25</vt:i4>
      </vt:variant>
    </vt:vector>
  </HeadingPairs>
  <TitlesOfParts>
    <vt:vector size="38" baseType="lpstr">
      <vt:lpstr>Arial</vt:lpstr>
      <vt:lpstr>宋体</vt:lpstr>
      <vt:lpstr>Wingdings</vt:lpstr>
      <vt:lpstr>汉仪旗黑-55简</vt:lpstr>
      <vt:lpstr>黑体</vt:lpstr>
      <vt:lpstr>微软雅黑</vt:lpstr>
      <vt:lpstr>华文中宋</vt:lpstr>
      <vt:lpstr>印品黑体</vt:lpstr>
      <vt:lpstr>Arial Unicode MS</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微信用户</cp:lastModifiedBy>
  <cp:revision>117</cp:revision>
  <dcterms:created xsi:type="dcterms:W3CDTF">2016-05-20T12:59:00Z</dcterms:created>
  <dcterms:modified xsi:type="dcterms:W3CDTF">2024-05-19T11:31:44Z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8BB1FCDE13194677A42FF627779F1AC5_12</vt:lpwstr>
  </property>
  <property fmtid="{D5CDD505-2E9C-101B-9397-08002B2CF9AE}" pid="3" name="KSOProductBuildVer">
    <vt:lpwstr>2052-12.1.0.16729</vt:lpwstr>
  </property>
</Properties>
</file>